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07" r:id="rId2"/>
    <p:sldId id="326" r:id="rId3"/>
    <p:sldId id="353" r:id="rId4"/>
    <p:sldId id="363" r:id="rId5"/>
    <p:sldId id="364" r:id="rId6"/>
    <p:sldId id="318" r:id="rId7"/>
    <p:sldId id="369" r:id="rId8"/>
    <p:sldId id="332" r:id="rId9"/>
    <p:sldId id="333" r:id="rId10"/>
    <p:sldId id="334" r:id="rId11"/>
    <p:sldId id="296" r:id="rId12"/>
    <p:sldId id="354" r:id="rId13"/>
    <p:sldId id="355" r:id="rId14"/>
    <p:sldId id="316" r:id="rId15"/>
    <p:sldId id="314" r:id="rId16"/>
    <p:sldId id="315" r:id="rId17"/>
    <p:sldId id="336" r:id="rId18"/>
    <p:sldId id="317" r:id="rId19"/>
    <p:sldId id="337" r:id="rId20"/>
    <p:sldId id="338" r:id="rId21"/>
    <p:sldId id="339" r:id="rId22"/>
    <p:sldId id="361" r:id="rId23"/>
    <p:sldId id="357" r:id="rId24"/>
    <p:sldId id="370" r:id="rId25"/>
    <p:sldId id="372" r:id="rId26"/>
    <p:sldId id="373" r:id="rId27"/>
    <p:sldId id="374" r:id="rId28"/>
    <p:sldId id="371" r:id="rId29"/>
    <p:sldId id="375" r:id="rId30"/>
    <p:sldId id="378" r:id="rId31"/>
    <p:sldId id="379" r:id="rId32"/>
    <p:sldId id="381" r:id="rId33"/>
    <p:sldId id="380" r:id="rId34"/>
    <p:sldId id="368" r:id="rId35"/>
    <p:sldId id="382" r:id="rId36"/>
    <p:sldId id="366" r:id="rId37"/>
    <p:sldId id="320" r:id="rId38"/>
    <p:sldId id="323" r:id="rId39"/>
    <p:sldId id="341" r:id="rId40"/>
    <p:sldId id="342" r:id="rId41"/>
    <p:sldId id="324" r:id="rId42"/>
    <p:sldId id="356" r:id="rId43"/>
    <p:sldId id="350" r:id="rId44"/>
    <p:sldId id="349" r:id="rId45"/>
    <p:sldId id="348" r:id="rId46"/>
    <p:sldId id="309" r:id="rId47"/>
    <p:sldId id="30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B291F"/>
    <a:srgbClr val="4E3629"/>
    <a:srgbClr val="517B38"/>
    <a:srgbClr val="6BA342"/>
    <a:srgbClr val="361E0E"/>
    <a:srgbClr val="00A49E"/>
    <a:srgbClr val="9681B7"/>
    <a:srgbClr val="96818F"/>
    <a:srgbClr val="EE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7" autoAdjust="0"/>
    <p:restoredTop sz="88483" autoAdjust="0"/>
  </p:normalViewPr>
  <p:slideViewPr>
    <p:cSldViewPr snapToGrid="0" snapToObjects="1">
      <p:cViewPr>
        <p:scale>
          <a:sx n="100" d="100"/>
          <a:sy n="100" d="100"/>
        </p:scale>
        <p:origin x="-2056" y="-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breinero:Documents:541907_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0336019785382899"/>
          <c:y val="0.119763313609467"/>
          <c:w val="0.880940750097392"/>
          <c:h val="0.43205367376415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marker>
            <c:symbol val="none"/>
          </c:marker>
          <c:cat>
            <c:strRef>
              <c:f>Sheet1!$A$2:$A$443</c:f>
              <c:strCache>
                <c:ptCount val="442"/>
                <c:pt idx="0">
                  <c:v>Mon Mar 10 2014 04:57:00 GMT-0700 (PDT)</c:v>
                </c:pt>
                <c:pt idx="1">
                  <c:v>Mon Mar 10 2014 05:00:00 GMT-0700 (PDT)</c:v>
                </c:pt>
                <c:pt idx="2">
                  <c:v>Mon Mar 10 2014 05:03:00 GMT-0700 (PDT)</c:v>
                </c:pt>
                <c:pt idx="3">
                  <c:v>Mon Mar 10 2014 05:06:00 GMT-0700 (PDT)</c:v>
                </c:pt>
                <c:pt idx="4">
                  <c:v>Mon Mar 10 2014 05:09:00 GMT-0700 (PDT)</c:v>
                </c:pt>
                <c:pt idx="5">
                  <c:v>Mon Mar 10 2014 05:12:00 GMT-0700 (PDT)</c:v>
                </c:pt>
                <c:pt idx="6">
                  <c:v>Mon Mar 10 2014 05:15:00 GMT-0700 (PDT)</c:v>
                </c:pt>
                <c:pt idx="7">
                  <c:v>Mon Mar 10 2014 05:18:00 GMT-0700 (PDT)</c:v>
                </c:pt>
                <c:pt idx="8">
                  <c:v>Mon Mar 10 2014 05:21:00 GMT-0700 (PDT)</c:v>
                </c:pt>
                <c:pt idx="9">
                  <c:v>Mon Mar 10 2014 05:25:00 GMT-0700 (PDT)</c:v>
                </c:pt>
                <c:pt idx="10">
                  <c:v>Mon Mar 10 2014 05:28:00 GMT-0700 (PDT)</c:v>
                </c:pt>
                <c:pt idx="11">
                  <c:v>Mon Mar 10 2014 05:31:00 GMT-0700 (PDT)</c:v>
                </c:pt>
                <c:pt idx="12">
                  <c:v>Mon Mar 10 2014 05:34:00 GMT-0700 (PDT)</c:v>
                </c:pt>
                <c:pt idx="13">
                  <c:v>Mon Mar 10 2014 05:37:00 GMT-0700 (PDT)</c:v>
                </c:pt>
                <c:pt idx="14">
                  <c:v>Mon Mar 10 2014 05:40:00 GMT-0700 (PDT)</c:v>
                </c:pt>
                <c:pt idx="15">
                  <c:v>Mon Mar 10 2014 05:43:00 GMT-0700 (PDT)</c:v>
                </c:pt>
                <c:pt idx="16">
                  <c:v>Mon Mar 10 2014 05:46:00 GMT-0700 (PDT)</c:v>
                </c:pt>
                <c:pt idx="17">
                  <c:v>Mon Mar 10 2014 05:49:00 GMT-0700 (PDT)</c:v>
                </c:pt>
                <c:pt idx="18">
                  <c:v>Mon Mar 10 2014 05:52:00 GMT-0700 (PDT)</c:v>
                </c:pt>
                <c:pt idx="19">
                  <c:v>Mon Mar 10 2014 05:56:00 GMT-0700 (PDT)</c:v>
                </c:pt>
                <c:pt idx="20">
                  <c:v>Mon Mar 10 2014 05:59:00 GMT-0700 (PDT)</c:v>
                </c:pt>
                <c:pt idx="21">
                  <c:v>Mon Mar 10 2014 06:02:00 GMT-0700 (PDT)</c:v>
                </c:pt>
                <c:pt idx="22">
                  <c:v>Mon Mar 10 2014 06:05:00 GMT-0700 (PDT)</c:v>
                </c:pt>
                <c:pt idx="23">
                  <c:v>Mon Mar 10 2014 06:08:00 GMT-0700 (PDT)</c:v>
                </c:pt>
                <c:pt idx="24">
                  <c:v>Mon Mar 10 2014 06:11:00 GMT-0700 (PDT)</c:v>
                </c:pt>
                <c:pt idx="25">
                  <c:v>Mon Mar 10 2014 06:14:00 GMT-0700 (PDT)</c:v>
                </c:pt>
                <c:pt idx="26">
                  <c:v>Mon Mar 10 2014 06:17:00 GMT-0700 (PDT)</c:v>
                </c:pt>
                <c:pt idx="27">
                  <c:v>Mon Mar 10 2014 06:20:00 GMT-0700 (PDT)</c:v>
                </c:pt>
                <c:pt idx="28">
                  <c:v>Mon Mar 10 2014 06:23:00 GMT-0700 (PDT)</c:v>
                </c:pt>
                <c:pt idx="29">
                  <c:v>Mon Mar 10 2014 06:27:00 GMT-0700 (PDT)</c:v>
                </c:pt>
                <c:pt idx="30">
                  <c:v>Mon Mar 10 2014 06:30:00 GMT-0700 (PDT)</c:v>
                </c:pt>
                <c:pt idx="31">
                  <c:v>Mon Mar 10 2014 06:33:00 GMT-0700 (PDT)</c:v>
                </c:pt>
                <c:pt idx="32">
                  <c:v>Mon Mar 10 2014 06:36:00 GMT-0700 (PDT)</c:v>
                </c:pt>
                <c:pt idx="33">
                  <c:v>Mon Mar 10 2014 06:39:00 GMT-0700 (PDT)</c:v>
                </c:pt>
                <c:pt idx="34">
                  <c:v>Mon Mar 10 2014 06:42:00 GMT-0700 (PDT)</c:v>
                </c:pt>
                <c:pt idx="35">
                  <c:v>Mon Mar 10 2014 06:45:00 GMT-0700 (PDT)</c:v>
                </c:pt>
                <c:pt idx="36">
                  <c:v>Mon Mar 10 2014 06:48:00 GMT-0700 (PDT)</c:v>
                </c:pt>
                <c:pt idx="37">
                  <c:v>Mon Mar 10 2014 06:51:00 GMT-0700 (PDT)</c:v>
                </c:pt>
                <c:pt idx="38">
                  <c:v>Mon Mar 10 2014 06:54:00 GMT-0700 (PDT)</c:v>
                </c:pt>
                <c:pt idx="39">
                  <c:v>Mon Mar 10 2014 06:58:00 GMT-0700 (PDT)</c:v>
                </c:pt>
                <c:pt idx="40">
                  <c:v>Mon Mar 10 2014 07:01:00 GMT-0700 (PDT)</c:v>
                </c:pt>
                <c:pt idx="41">
                  <c:v>Mon Mar 10 2014 07:04:00 GMT-0700 (PDT)</c:v>
                </c:pt>
                <c:pt idx="42">
                  <c:v>Mon Mar 10 2014 07:07:00 GMT-0700 (PDT)</c:v>
                </c:pt>
                <c:pt idx="43">
                  <c:v>Mon Mar 10 2014 07:10:00 GMT-0700 (PDT)</c:v>
                </c:pt>
                <c:pt idx="44">
                  <c:v>Mon Mar 10 2014 07:13:00 GMT-0700 (PDT)</c:v>
                </c:pt>
                <c:pt idx="45">
                  <c:v>Mon Mar 10 2014 07:16:00 GMT-0700 (PDT)</c:v>
                </c:pt>
                <c:pt idx="46">
                  <c:v>Mon Mar 10 2014 07:19:00 GMT-0700 (PDT)</c:v>
                </c:pt>
                <c:pt idx="47">
                  <c:v>Mon Mar 10 2014 07:22:00 GMT-0700 (PDT)</c:v>
                </c:pt>
                <c:pt idx="48">
                  <c:v>Mon Mar 10 2014 07:25:00 GMT-0700 (PDT)</c:v>
                </c:pt>
                <c:pt idx="49">
                  <c:v>Mon Mar 10 2014 07:29:00 GMT-0700 (PDT)</c:v>
                </c:pt>
                <c:pt idx="50">
                  <c:v>Mon Mar 10 2014 07:32:00 GMT-0700 (PDT)</c:v>
                </c:pt>
                <c:pt idx="51">
                  <c:v>Mon Mar 10 2014 07:35:00 GMT-0700 (PDT)</c:v>
                </c:pt>
                <c:pt idx="52">
                  <c:v>Mon Mar 10 2014 07:38:00 GMT-0700 (PDT)</c:v>
                </c:pt>
                <c:pt idx="53">
                  <c:v>Mon Mar 10 2014 07:41:00 GMT-0700 (PDT)</c:v>
                </c:pt>
                <c:pt idx="54">
                  <c:v>Mon Mar 10 2014 07:44:00 GMT-0700 (PDT)</c:v>
                </c:pt>
                <c:pt idx="55">
                  <c:v>Mon Mar 10 2014 07:47:00 GMT-0700 (PDT)</c:v>
                </c:pt>
                <c:pt idx="56">
                  <c:v>Mon Mar 10 2014 07:50:00 GMT-0700 (PDT)</c:v>
                </c:pt>
                <c:pt idx="57">
                  <c:v>Mon Mar 10 2014 07:53:00 GMT-0700 (PDT)</c:v>
                </c:pt>
                <c:pt idx="58">
                  <c:v>Mon Mar 10 2014 07:56:00 GMT-0700 (PDT)</c:v>
                </c:pt>
                <c:pt idx="59">
                  <c:v>Mon Mar 10 2014 08:00:00 GMT-0700 (PDT)</c:v>
                </c:pt>
                <c:pt idx="60">
                  <c:v>Mon Mar 10 2014 08:03:00 GMT-0700 (PDT)</c:v>
                </c:pt>
                <c:pt idx="61">
                  <c:v>Mon Mar 10 2014 08:06:00 GMT-0700 (PDT)</c:v>
                </c:pt>
                <c:pt idx="62">
                  <c:v>Mon Mar 10 2014 08:09:00 GMT-0700 (PDT)</c:v>
                </c:pt>
                <c:pt idx="63">
                  <c:v>Mon Mar 10 2014 08:12:00 GMT-0700 (PDT)</c:v>
                </c:pt>
                <c:pt idx="64">
                  <c:v>Mon Mar 10 2014 08:15:00 GMT-0700 (PDT)</c:v>
                </c:pt>
                <c:pt idx="65">
                  <c:v>Mon Mar 10 2014 08:18:00 GMT-0700 (PDT)</c:v>
                </c:pt>
                <c:pt idx="66">
                  <c:v>Mon Mar 10 2014 08:21:00 GMT-0700 (PDT)</c:v>
                </c:pt>
                <c:pt idx="67">
                  <c:v>Mon Mar 10 2014 08:24:00 GMT-0700 (PDT)</c:v>
                </c:pt>
                <c:pt idx="68">
                  <c:v>Mon Mar 10 2014 08:27:00 GMT-0700 (PDT)</c:v>
                </c:pt>
                <c:pt idx="69">
                  <c:v>Mon Mar 10 2014 08:31:00 GMT-0700 (PDT)</c:v>
                </c:pt>
                <c:pt idx="70">
                  <c:v>Mon Mar 10 2014 08:34:00 GMT-0700 (PDT)</c:v>
                </c:pt>
                <c:pt idx="71">
                  <c:v>Mon Mar 10 2014 08:37:00 GMT-0700 (PDT)</c:v>
                </c:pt>
                <c:pt idx="72">
                  <c:v>Mon Mar 10 2014 08:40:00 GMT-0700 (PDT)</c:v>
                </c:pt>
                <c:pt idx="73">
                  <c:v>Mon Mar 10 2014 08:43:00 GMT-0700 (PDT)</c:v>
                </c:pt>
                <c:pt idx="74">
                  <c:v>Mon Mar 10 2014 08:46:00 GMT-0700 (PDT)</c:v>
                </c:pt>
                <c:pt idx="75">
                  <c:v>Mon Mar 10 2014 08:49:00 GMT-0700 (PDT)</c:v>
                </c:pt>
                <c:pt idx="76">
                  <c:v>Mon Mar 10 2014 08:52:00 GMT-0700 (PDT)</c:v>
                </c:pt>
                <c:pt idx="77">
                  <c:v>Mon Mar 10 2014 08:55:00 GMT-0700 (PDT)</c:v>
                </c:pt>
                <c:pt idx="78">
                  <c:v>Mon Mar 10 2014 08:58:00 GMT-0700 (PDT)</c:v>
                </c:pt>
                <c:pt idx="79">
                  <c:v>Mon Mar 10 2014 09:02:00 GMT-0700 (PDT)</c:v>
                </c:pt>
                <c:pt idx="80">
                  <c:v>Mon Mar 10 2014 09:05:00 GMT-0700 (PDT)</c:v>
                </c:pt>
                <c:pt idx="81">
                  <c:v>Mon Mar 10 2014 09:08:00 GMT-0700 (PDT)</c:v>
                </c:pt>
                <c:pt idx="82">
                  <c:v>Mon Mar 10 2014 09:11:00 GMT-0700 (PDT)</c:v>
                </c:pt>
                <c:pt idx="83">
                  <c:v>Mon Mar 10 2014 09:14:00 GMT-0700 (PDT)</c:v>
                </c:pt>
                <c:pt idx="84">
                  <c:v>Mon Mar 10 2014 09:17:00 GMT-0700 (PDT)</c:v>
                </c:pt>
                <c:pt idx="85">
                  <c:v>Mon Mar 10 2014 09:20:00 GMT-0700 (PDT)</c:v>
                </c:pt>
                <c:pt idx="86">
                  <c:v>Mon Mar 10 2014 09:23:00 GMT-0700 (PDT)</c:v>
                </c:pt>
                <c:pt idx="87">
                  <c:v>Mon Mar 10 2014 09:26:00 GMT-0700 (PDT)</c:v>
                </c:pt>
                <c:pt idx="88">
                  <c:v>Mon Mar 10 2014 09:29:00 GMT-0700 (PDT)</c:v>
                </c:pt>
                <c:pt idx="89">
                  <c:v>Mon Mar 10 2014 09:33:00 GMT-0700 (PDT)</c:v>
                </c:pt>
                <c:pt idx="90">
                  <c:v>Mon Mar 10 2014 09:36:00 GMT-0700 (PDT)</c:v>
                </c:pt>
                <c:pt idx="91">
                  <c:v>Mon Mar 10 2014 09:39:00 GMT-0700 (PDT)</c:v>
                </c:pt>
                <c:pt idx="92">
                  <c:v>Mon Mar 10 2014 09:42:00 GMT-0700 (PDT)</c:v>
                </c:pt>
                <c:pt idx="93">
                  <c:v>Mon Mar 10 2014 09:45:00 GMT-0700 (PDT)</c:v>
                </c:pt>
                <c:pt idx="94">
                  <c:v>Mon Mar 10 2014 09:48:00 GMT-0700 (PDT)</c:v>
                </c:pt>
                <c:pt idx="95">
                  <c:v>Mon Mar 10 2014 09:51:00 GMT-0700 (PDT)</c:v>
                </c:pt>
                <c:pt idx="96">
                  <c:v>Mon Mar 10 2014 09:54:00 GMT-0700 (PDT)</c:v>
                </c:pt>
                <c:pt idx="97">
                  <c:v>Mon Mar 10 2014 09:57:00 GMT-0700 (PDT)</c:v>
                </c:pt>
                <c:pt idx="98">
                  <c:v>Mon Mar 10 2014 10:00:00 GMT-0700 (PDT)</c:v>
                </c:pt>
                <c:pt idx="99">
                  <c:v>Mon Mar 10 2014 10:04:00 GMT-0700 (PDT)</c:v>
                </c:pt>
                <c:pt idx="100">
                  <c:v>Mon Mar 10 2014 10:07:00 GMT-0700 (PDT)</c:v>
                </c:pt>
                <c:pt idx="101">
                  <c:v>Mon Mar 10 2014 10:10:00 GMT-0700 (PDT)</c:v>
                </c:pt>
                <c:pt idx="102">
                  <c:v>Mon Mar 10 2014 10:13:00 GMT-0700 (PDT)</c:v>
                </c:pt>
                <c:pt idx="103">
                  <c:v>Mon Mar 10 2014 10:16:00 GMT-0700 (PDT)</c:v>
                </c:pt>
                <c:pt idx="104">
                  <c:v>Mon Mar 10 2014 10:19:00 GMT-0700 (PDT)</c:v>
                </c:pt>
                <c:pt idx="105">
                  <c:v>Mon Mar 10 2014 10:22:00 GMT-0700 (PDT)</c:v>
                </c:pt>
                <c:pt idx="106">
                  <c:v>Mon Mar 10 2014 10:25:00 GMT-0700 (PDT)</c:v>
                </c:pt>
                <c:pt idx="107">
                  <c:v>Mon Mar 10 2014 10:28:00 GMT-0700 (PDT)</c:v>
                </c:pt>
                <c:pt idx="108">
                  <c:v>Mon Mar 10 2014 10:31:00 GMT-0700 (PDT)</c:v>
                </c:pt>
                <c:pt idx="109">
                  <c:v>Mon Mar 10 2014 10:35:00 GMT-0700 (PDT)</c:v>
                </c:pt>
                <c:pt idx="110">
                  <c:v>Mon Mar 10 2014 10:38:00 GMT-0700 (PDT)</c:v>
                </c:pt>
                <c:pt idx="111">
                  <c:v>Mon Mar 10 2014 10:41:00 GMT-0700 (PDT)</c:v>
                </c:pt>
                <c:pt idx="112">
                  <c:v>Mon Mar 10 2014 10:44:00 GMT-0700 (PDT)</c:v>
                </c:pt>
                <c:pt idx="113">
                  <c:v>Mon Mar 10 2014 10:47:00 GMT-0700 (PDT)</c:v>
                </c:pt>
                <c:pt idx="114">
                  <c:v>Mon Mar 10 2014 10:50:00 GMT-0700 (PDT)</c:v>
                </c:pt>
                <c:pt idx="115">
                  <c:v>Mon Mar 10 2014 10:53:00 GMT-0700 (PDT)</c:v>
                </c:pt>
                <c:pt idx="116">
                  <c:v>Mon Mar 10 2014 10:56:00 GMT-0700 (PDT)</c:v>
                </c:pt>
                <c:pt idx="117">
                  <c:v>Mon Mar 10 2014 10:59:00 GMT-0700 (PDT)</c:v>
                </c:pt>
                <c:pt idx="118">
                  <c:v>Mon Mar 10 2014 11:46:00 GMT-0700 (PDT)</c:v>
                </c:pt>
                <c:pt idx="119">
                  <c:v>Mon Mar 10 2014 11:49:00 GMT-0700 (PDT)</c:v>
                </c:pt>
                <c:pt idx="120">
                  <c:v>Mon Mar 10 2014 11:52:00 GMT-0700 (PDT)</c:v>
                </c:pt>
                <c:pt idx="121">
                  <c:v>Mon Mar 10 2014 11:55:00 GMT-0700 (PDT)</c:v>
                </c:pt>
                <c:pt idx="122">
                  <c:v>Mon Mar 10 2014 11:58:00 GMT-0700 (PDT)</c:v>
                </c:pt>
                <c:pt idx="123">
                  <c:v>Mon Mar 10 2014 12:01:00 GMT-0700 (PDT)</c:v>
                </c:pt>
                <c:pt idx="124">
                  <c:v>Mon Mar 10 2014 12:04:00 GMT-0700 (PDT)</c:v>
                </c:pt>
                <c:pt idx="125">
                  <c:v>Tue Mar 11 2014 02:19:00 GMT-0700 (PDT)</c:v>
                </c:pt>
                <c:pt idx="126">
                  <c:v>Tue Mar 11 2014 02:22:00 GMT-0700 (PDT)</c:v>
                </c:pt>
                <c:pt idx="127">
                  <c:v>Tue Mar 11 2014 02:25:00 GMT-0700 (PDT)</c:v>
                </c:pt>
                <c:pt idx="128">
                  <c:v>Tue Mar 11 2014 02:28:00 GMT-0700 (PDT)</c:v>
                </c:pt>
                <c:pt idx="129">
                  <c:v>Tue Mar 11 2014 02:31:00 GMT-0700 (PDT)</c:v>
                </c:pt>
                <c:pt idx="130">
                  <c:v>Tue Mar 11 2014 02:35:00 GMT-0700 (PDT)</c:v>
                </c:pt>
                <c:pt idx="131">
                  <c:v>Tue Mar 11 2014 02:38:00 GMT-0700 (PDT)</c:v>
                </c:pt>
                <c:pt idx="132">
                  <c:v>Tue Mar 11 2014 02:41:00 GMT-0700 (PDT)</c:v>
                </c:pt>
                <c:pt idx="133">
                  <c:v>Tue Mar 11 2014 02:44:00 GMT-0700 (PDT)</c:v>
                </c:pt>
                <c:pt idx="134">
                  <c:v>Tue Mar 11 2014 02:47:00 GMT-0700 (PDT)</c:v>
                </c:pt>
                <c:pt idx="135">
                  <c:v>Tue Mar 11 2014 02:50:00 GMT-0700 (PDT)</c:v>
                </c:pt>
                <c:pt idx="136">
                  <c:v>Tue Mar 11 2014 02:53:00 GMT-0700 (PDT)</c:v>
                </c:pt>
                <c:pt idx="137">
                  <c:v>Tue Mar 11 2014 02:56:00 GMT-0700 (PDT)</c:v>
                </c:pt>
                <c:pt idx="138">
                  <c:v>Tue Mar 11 2014 02:59:00 GMT-0700 (PDT)</c:v>
                </c:pt>
                <c:pt idx="139">
                  <c:v>Tue Mar 11 2014 03:02:00 GMT-0700 (PDT)</c:v>
                </c:pt>
                <c:pt idx="140">
                  <c:v>Tue Mar 11 2014 03:05:00 GMT-0700 (PDT)</c:v>
                </c:pt>
                <c:pt idx="141">
                  <c:v>Tue Mar 11 2014 03:09:00 GMT-0700 (PDT)</c:v>
                </c:pt>
                <c:pt idx="142">
                  <c:v>Tue Mar 11 2014 03:12:00 GMT-0700 (PDT)</c:v>
                </c:pt>
                <c:pt idx="143">
                  <c:v>Tue Mar 11 2014 03:15:00 GMT-0700 (PDT)</c:v>
                </c:pt>
                <c:pt idx="144">
                  <c:v>Tue Mar 11 2014 03:18:00 GMT-0700 (PDT)</c:v>
                </c:pt>
                <c:pt idx="145">
                  <c:v>Tue Mar 11 2014 03:21:00 GMT-0700 (PDT)</c:v>
                </c:pt>
                <c:pt idx="146">
                  <c:v>Tue Mar 11 2014 03:24:00 GMT-0700 (PDT)</c:v>
                </c:pt>
                <c:pt idx="147">
                  <c:v>Tue Mar 11 2014 03:27:00 GMT-0700 (PDT)</c:v>
                </c:pt>
                <c:pt idx="148">
                  <c:v>Tue Mar 11 2014 03:30:00 GMT-0700 (PDT)</c:v>
                </c:pt>
                <c:pt idx="149">
                  <c:v>Tue Mar 11 2014 03:33:00 GMT-0700 (PDT)</c:v>
                </c:pt>
                <c:pt idx="150">
                  <c:v>Tue Mar 11 2014 03:36:00 GMT-0700 (PDT)</c:v>
                </c:pt>
                <c:pt idx="151">
                  <c:v>Tue Mar 11 2014 03:40:00 GMT-0700 (PDT)</c:v>
                </c:pt>
                <c:pt idx="152">
                  <c:v>Tue Mar 11 2014 03:43:00 GMT-0700 (PDT)</c:v>
                </c:pt>
                <c:pt idx="153">
                  <c:v>Tue Mar 11 2014 03:46:00 GMT-0700 (PDT)</c:v>
                </c:pt>
                <c:pt idx="154">
                  <c:v>Tue Mar 11 2014 03:49:00 GMT-0700 (PDT)</c:v>
                </c:pt>
                <c:pt idx="155">
                  <c:v>Tue Mar 11 2014 03:52:00 GMT-0700 (PDT)</c:v>
                </c:pt>
                <c:pt idx="156">
                  <c:v>Tue Mar 11 2014 03:55:00 GMT-0700 (PDT)</c:v>
                </c:pt>
                <c:pt idx="157">
                  <c:v>Tue Mar 11 2014 04:14:00 GMT-0700 (PDT)</c:v>
                </c:pt>
                <c:pt idx="158">
                  <c:v>Tue Mar 11 2014 04:17:00 GMT-0700 (PDT)</c:v>
                </c:pt>
                <c:pt idx="159">
                  <c:v>Tue Mar 11 2014 04:20:00 GMT-0700 (PDT)</c:v>
                </c:pt>
                <c:pt idx="160">
                  <c:v>Tue Mar 11 2014 04:23:00 GMT-0700 (PDT)</c:v>
                </c:pt>
                <c:pt idx="161">
                  <c:v>Tue Mar 11 2014 04:26:00 GMT-0700 (PDT)</c:v>
                </c:pt>
                <c:pt idx="162">
                  <c:v>Tue Mar 11 2014 04:29:00 GMT-0700 (PDT)</c:v>
                </c:pt>
                <c:pt idx="163">
                  <c:v>Tue Mar 11 2014 04:32:00 GMT-0700 (PDT)</c:v>
                </c:pt>
                <c:pt idx="164">
                  <c:v>Tue Mar 11 2014 04:35:00 GMT-0700 (PDT)</c:v>
                </c:pt>
                <c:pt idx="165">
                  <c:v>Tue Mar 11 2014 04:39:00 GMT-0700 (PDT)</c:v>
                </c:pt>
                <c:pt idx="166">
                  <c:v>Tue Mar 11 2014 04:42:00 GMT-0700 (PDT)</c:v>
                </c:pt>
                <c:pt idx="167">
                  <c:v>Tue Mar 11 2014 04:45:00 GMT-0700 (PDT)</c:v>
                </c:pt>
                <c:pt idx="168">
                  <c:v>Tue Mar 11 2014 04:48:00 GMT-0700 (PDT)</c:v>
                </c:pt>
                <c:pt idx="169">
                  <c:v>Tue Mar 11 2014 04:51:00 GMT-0700 (PDT)</c:v>
                </c:pt>
                <c:pt idx="170">
                  <c:v>Tue Mar 11 2014 04:54:00 GMT-0700 (PDT)</c:v>
                </c:pt>
                <c:pt idx="171">
                  <c:v>Tue Mar 11 2014 04:57:00 GMT-0700 (PDT)</c:v>
                </c:pt>
                <c:pt idx="172">
                  <c:v>Tue Mar 11 2014 05:00:00 GMT-0700 (PDT)</c:v>
                </c:pt>
                <c:pt idx="173">
                  <c:v>Tue Mar 11 2014 05:03:00 GMT-0700 (PDT)</c:v>
                </c:pt>
                <c:pt idx="174">
                  <c:v>Tue Mar 11 2014 05:06:00 GMT-0700 (PDT)</c:v>
                </c:pt>
                <c:pt idx="175">
                  <c:v>Tue Mar 11 2014 05:10:00 GMT-0700 (PDT)</c:v>
                </c:pt>
                <c:pt idx="176">
                  <c:v>Tue Mar 11 2014 05:13:00 GMT-0700 (PDT)</c:v>
                </c:pt>
                <c:pt idx="177">
                  <c:v>Tue Mar 11 2014 05:16:00 GMT-0700 (PDT)</c:v>
                </c:pt>
                <c:pt idx="178">
                  <c:v>Tue Mar 11 2014 05:19:00 GMT-0700 (PDT)</c:v>
                </c:pt>
                <c:pt idx="179">
                  <c:v>Tue Mar 11 2014 05:22:00 GMT-0700 (PDT)</c:v>
                </c:pt>
                <c:pt idx="180">
                  <c:v>Tue Mar 11 2014 05:25:00 GMT-0700 (PDT)</c:v>
                </c:pt>
                <c:pt idx="181">
                  <c:v>Tue Mar 11 2014 05:28:00 GMT-0700 (PDT)</c:v>
                </c:pt>
                <c:pt idx="182">
                  <c:v>Tue Mar 11 2014 05:31:00 GMT-0700 (PDT)</c:v>
                </c:pt>
                <c:pt idx="183">
                  <c:v>Tue Mar 11 2014 05:34:00 GMT-0700 (PDT)</c:v>
                </c:pt>
                <c:pt idx="184">
                  <c:v>Tue Mar 11 2014 05:37:00 GMT-0700 (PDT)</c:v>
                </c:pt>
                <c:pt idx="185">
                  <c:v>Tue Mar 11 2014 05:41:00 GMT-0700 (PDT)</c:v>
                </c:pt>
                <c:pt idx="186">
                  <c:v>Tue Mar 11 2014 05:44:00 GMT-0700 (PDT)</c:v>
                </c:pt>
                <c:pt idx="187">
                  <c:v>Tue Mar 11 2014 05:47:00 GMT-0700 (PDT)</c:v>
                </c:pt>
                <c:pt idx="188">
                  <c:v>Tue Mar 11 2014 05:50:00 GMT-0700 (PDT)</c:v>
                </c:pt>
                <c:pt idx="189">
                  <c:v>Tue Mar 11 2014 05:53:00 GMT-0700 (PDT)</c:v>
                </c:pt>
                <c:pt idx="190">
                  <c:v>Tue Mar 11 2014 05:56:00 GMT-0700 (PDT)</c:v>
                </c:pt>
                <c:pt idx="191">
                  <c:v>Tue Mar 11 2014 05:59:00 GMT-0700 (PDT)</c:v>
                </c:pt>
                <c:pt idx="192">
                  <c:v>Tue Mar 11 2014 06:02:00 GMT-0700 (PDT)</c:v>
                </c:pt>
                <c:pt idx="193">
                  <c:v>Tue Mar 11 2014 06:05:00 GMT-0700 (PDT)</c:v>
                </c:pt>
                <c:pt idx="194">
                  <c:v>Tue Mar 11 2014 06:08:00 GMT-0700 (PDT)</c:v>
                </c:pt>
                <c:pt idx="195">
                  <c:v>Tue Mar 11 2014 06:12:00 GMT-0700 (PDT)</c:v>
                </c:pt>
                <c:pt idx="196">
                  <c:v>Tue Mar 11 2014 06:15:00 GMT-0700 (PDT)</c:v>
                </c:pt>
                <c:pt idx="197">
                  <c:v>Tue Mar 11 2014 06:18:00 GMT-0700 (PDT)</c:v>
                </c:pt>
                <c:pt idx="198">
                  <c:v>Tue Mar 11 2014 06:21:00 GMT-0700 (PDT)</c:v>
                </c:pt>
                <c:pt idx="199">
                  <c:v>Tue Mar 11 2014 06:24:00 GMT-0700 (PDT)</c:v>
                </c:pt>
                <c:pt idx="200">
                  <c:v>Tue Mar 11 2014 06:27:00 GMT-0700 (PDT)</c:v>
                </c:pt>
                <c:pt idx="201">
                  <c:v>Tue Mar 11 2014 06:30:00 GMT-0700 (PDT)</c:v>
                </c:pt>
                <c:pt idx="202">
                  <c:v>Tue Mar 11 2014 06:33:00 GMT-0700 (PDT)</c:v>
                </c:pt>
                <c:pt idx="203">
                  <c:v>Tue Mar 11 2014 06:36:00 GMT-0700 (PDT)</c:v>
                </c:pt>
                <c:pt idx="204">
                  <c:v>Tue Mar 11 2014 06:39:00 GMT-0700 (PDT)</c:v>
                </c:pt>
                <c:pt idx="205">
                  <c:v>Tue Mar 11 2014 06:43:00 GMT-0700 (PDT)</c:v>
                </c:pt>
                <c:pt idx="206">
                  <c:v>Tue Mar 11 2014 06:46:00 GMT-0700 (PDT)</c:v>
                </c:pt>
                <c:pt idx="207">
                  <c:v>Tue Mar 11 2014 06:49:00 GMT-0700 (PDT)</c:v>
                </c:pt>
                <c:pt idx="208">
                  <c:v>Tue Mar 11 2014 06:52:00 GMT-0700 (PDT)</c:v>
                </c:pt>
                <c:pt idx="209">
                  <c:v>Tue Mar 11 2014 06:55:00 GMT-0700 (PDT)</c:v>
                </c:pt>
                <c:pt idx="210">
                  <c:v>Tue Mar 11 2014 06:58:00 GMT-0700 (PDT)</c:v>
                </c:pt>
                <c:pt idx="211">
                  <c:v>Tue Mar 11 2014 07:01:00 GMT-0700 (PDT)</c:v>
                </c:pt>
                <c:pt idx="212">
                  <c:v>Tue Mar 11 2014 07:04:00 GMT-0700 (PDT)</c:v>
                </c:pt>
                <c:pt idx="213">
                  <c:v>Tue Mar 11 2014 07:07:00 GMT-0700 (PDT)</c:v>
                </c:pt>
                <c:pt idx="214">
                  <c:v>Tue Mar 11 2014 07:10:00 GMT-0700 (PDT)</c:v>
                </c:pt>
                <c:pt idx="215">
                  <c:v>Tue Mar 11 2014 07:14:00 GMT-0700 (PDT)</c:v>
                </c:pt>
                <c:pt idx="216">
                  <c:v>Tue Mar 11 2014 07:17:00 GMT-0700 (PDT)</c:v>
                </c:pt>
                <c:pt idx="217">
                  <c:v>Tue Mar 11 2014 07:20:00 GMT-0700 (PDT)</c:v>
                </c:pt>
                <c:pt idx="218">
                  <c:v>Tue Mar 11 2014 07:23:00 GMT-0700 (PDT)</c:v>
                </c:pt>
                <c:pt idx="219">
                  <c:v>Tue Mar 11 2014 07:26:00 GMT-0700 (PDT)</c:v>
                </c:pt>
                <c:pt idx="220">
                  <c:v>Tue Mar 11 2014 07:29:00 GMT-0700 (PDT)</c:v>
                </c:pt>
                <c:pt idx="221">
                  <c:v>Tue Mar 11 2014 07:32:00 GMT-0700 (PDT)</c:v>
                </c:pt>
                <c:pt idx="222">
                  <c:v>Tue Mar 11 2014 07:35:00 GMT-0700 (PDT)</c:v>
                </c:pt>
                <c:pt idx="223">
                  <c:v>Tue Mar 11 2014 07:38:00 GMT-0700 (PDT)</c:v>
                </c:pt>
                <c:pt idx="224">
                  <c:v>Tue Mar 11 2014 07:41:00 GMT-0700 (PDT)</c:v>
                </c:pt>
                <c:pt idx="225">
                  <c:v>Tue Mar 11 2014 07:45:00 GMT-0700 (PDT)</c:v>
                </c:pt>
                <c:pt idx="226">
                  <c:v>Tue Mar 11 2014 07:48:00 GMT-0700 (PDT)</c:v>
                </c:pt>
                <c:pt idx="227">
                  <c:v>Tue Mar 11 2014 07:51:00 GMT-0700 (PDT)</c:v>
                </c:pt>
                <c:pt idx="228">
                  <c:v>Tue Mar 11 2014 07:54:00 GMT-0700 (PDT)</c:v>
                </c:pt>
                <c:pt idx="229">
                  <c:v>Tue Mar 11 2014 07:57:00 GMT-0700 (PDT)</c:v>
                </c:pt>
                <c:pt idx="230">
                  <c:v>Tue Mar 11 2014 08:00:00 GMT-0700 (PDT)</c:v>
                </c:pt>
                <c:pt idx="231">
                  <c:v>Tue Mar 11 2014 08:03:00 GMT-0700 (PDT)</c:v>
                </c:pt>
                <c:pt idx="232">
                  <c:v>Tue Mar 11 2014 08:06:00 GMT-0700 (PDT)</c:v>
                </c:pt>
                <c:pt idx="233">
                  <c:v>Tue Mar 11 2014 08:09:00 GMT-0700 (PDT)</c:v>
                </c:pt>
                <c:pt idx="234">
                  <c:v>Tue Mar 11 2014 08:12:00 GMT-0700 (PDT)</c:v>
                </c:pt>
                <c:pt idx="235">
                  <c:v>Tue Mar 11 2014 08:16:00 GMT-0700 (PDT)</c:v>
                </c:pt>
                <c:pt idx="236">
                  <c:v>Tue Mar 11 2014 08:19:00 GMT-0700 (PDT)</c:v>
                </c:pt>
                <c:pt idx="237">
                  <c:v>Tue Mar 11 2014 08:22:00 GMT-0700 (PDT)</c:v>
                </c:pt>
                <c:pt idx="238">
                  <c:v>Tue Mar 11 2014 08:25:00 GMT-0700 (PDT)</c:v>
                </c:pt>
                <c:pt idx="239">
                  <c:v>Tue Mar 11 2014 08:28:00 GMT-0700 (PDT)</c:v>
                </c:pt>
                <c:pt idx="240">
                  <c:v>Tue Mar 11 2014 08:31:00 GMT-0700 (PDT)</c:v>
                </c:pt>
                <c:pt idx="241">
                  <c:v>Tue Mar 11 2014 08:34:00 GMT-0700 (PDT)</c:v>
                </c:pt>
                <c:pt idx="242">
                  <c:v>Tue Mar 11 2014 08:37:00 GMT-0700 (PDT)</c:v>
                </c:pt>
                <c:pt idx="243">
                  <c:v>Tue Mar 11 2014 08:40:00 GMT-0700 (PDT)</c:v>
                </c:pt>
                <c:pt idx="244">
                  <c:v>Tue Mar 11 2014 08:47:00 GMT-0700 (PDT)</c:v>
                </c:pt>
                <c:pt idx="245">
                  <c:v>Tue Mar 11 2014 08:50:00 GMT-0700 (PDT)</c:v>
                </c:pt>
                <c:pt idx="246">
                  <c:v>Tue Mar 11 2014 08:53:00 GMT-0700 (PDT)</c:v>
                </c:pt>
                <c:pt idx="247">
                  <c:v>Tue Mar 11 2014 08:56:00 GMT-0700 (PDT)</c:v>
                </c:pt>
                <c:pt idx="248">
                  <c:v>Tue Mar 11 2014 08:59:00 GMT-0700 (PDT)</c:v>
                </c:pt>
                <c:pt idx="249">
                  <c:v>Tue Mar 11 2014 09:02:00 GMT-0700 (PDT)</c:v>
                </c:pt>
                <c:pt idx="250">
                  <c:v>Tue Mar 11 2014 09:05:00 GMT-0700 (PDT)</c:v>
                </c:pt>
                <c:pt idx="251">
                  <c:v>Tue Mar 11 2014 09:11:00 GMT-0700 (PDT)</c:v>
                </c:pt>
                <c:pt idx="252">
                  <c:v>Tue Mar 11 2014 09:14:00 GMT-0700 (PDT)</c:v>
                </c:pt>
                <c:pt idx="253">
                  <c:v>Tue Mar 11 2014 09:18:00 GMT-0700 (PDT)</c:v>
                </c:pt>
                <c:pt idx="254">
                  <c:v>Tue Mar 11 2014 09:21:00 GMT-0700 (PDT)</c:v>
                </c:pt>
                <c:pt idx="255">
                  <c:v>Tue Mar 11 2014 09:24:00 GMT-0700 (PDT)</c:v>
                </c:pt>
                <c:pt idx="256">
                  <c:v>Tue Mar 11 2014 09:27:00 GMT-0700 (PDT)</c:v>
                </c:pt>
                <c:pt idx="257">
                  <c:v>Tue Mar 11 2014 09:30:00 GMT-0700 (PDT)</c:v>
                </c:pt>
                <c:pt idx="258">
                  <c:v>Tue Mar 11 2014 09:33:00 GMT-0700 (PDT)</c:v>
                </c:pt>
                <c:pt idx="259">
                  <c:v>Tue Mar 11 2014 10:29:00 GMT-0700 (PDT)</c:v>
                </c:pt>
                <c:pt idx="260">
                  <c:v>Tue Mar 11 2014 10:32:00 GMT-0700 (PDT)</c:v>
                </c:pt>
                <c:pt idx="261">
                  <c:v>Tue Mar 11 2014 10:35:00 GMT-0700 (PDT)</c:v>
                </c:pt>
                <c:pt idx="262">
                  <c:v>Tue Mar 11 2014 10:38:00 GMT-0700 (PDT)</c:v>
                </c:pt>
                <c:pt idx="263">
                  <c:v>Tue Mar 11 2014 10:41:00 GMT-0700 (PDT)</c:v>
                </c:pt>
                <c:pt idx="264">
                  <c:v>Tue Mar 11 2014 10:44:00 GMT-0700 (PDT)</c:v>
                </c:pt>
                <c:pt idx="265">
                  <c:v>Tue Mar 11 2014 10:47:00 GMT-0700 (PDT)</c:v>
                </c:pt>
                <c:pt idx="266">
                  <c:v>Tue Mar 11 2014 10:51:00 GMT-0700 (PDT)</c:v>
                </c:pt>
                <c:pt idx="267">
                  <c:v>Tue Mar 11 2014 10:54:00 GMT-0700 (PDT)</c:v>
                </c:pt>
                <c:pt idx="268">
                  <c:v>Tue Mar 11 2014 10:57:00 GMT-0700 (PDT)</c:v>
                </c:pt>
                <c:pt idx="269">
                  <c:v>Tue Mar 11 2014 11:00:00 GMT-0700 (PDT)</c:v>
                </c:pt>
                <c:pt idx="270">
                  <c:v>Tue Mar 11 2014 11:03:00 GMT-0700 (PDT)</c:v>
                </c:pt>
                <c:pt idx="271">
                  <c:v>Tue Mar 11 2014 11:06:00 GMT-0700 (PDT)</c:v>
                </c:pt>
                <c:pt idx="272">
                  <c:v>Tue Mar 11 2014 11:09:00 GMT-0700 (PDT)</c:v>
                </c:pt>
                <c:pt idx="273">
                  <c:v>Tue Mar 11 2014 11:12:00 GMT-0700 (PDT)</c:v>
                </c:pt>
                <c:pt idx="274">
                  <c:v>Tue Mar 11 2014 11:15:00 GMT-0700 (PDT)</c:v>
                </c:pt>
                <c:pt idx="275">
                  <c:v>Tue Mar 11 2014 11:18:00 GMT-0700 (PDT)</c:v>
                </c:pt>
                <c:pt idx="276">
                  <c:v>Tue Mar 11 2014 11:22:00 GMT-0700 (PDT)</c:v>
                </c:pt>
                <c:pt idx="277">
                  <c:v>Tue Mar 11 2014 11:25:00 GMT-0700 (PDT)</c:v>
                </c:pt>
                <c:pt idx="278">
                  <c:v>Tue Mar 11 2014 11:28:00 GMT-0700 (PDT)</c:v>
                </c:pt>
                <c:pt idx="279">
                  <c:v>Tue Mar 11 2014 11:31:00 GMT-0700 (PDT)</c:v>
                </c:pt>
                <c:pt idx="280">
                  <c:v>Tue Mar 11 2014 11:34:00 GMT-0700 (PDT)</c:v>
                </c:pt>
                <c:pt idx="281">
                  <c:v>Tue Mar 11 2014 11:37:00 GMT-0700 (PDT)</c:v>
                </c:pt>
                <c:pt idx="282">
                  <c:v>Tue Mar 11 2014 11:40:00 GMT-0700 (PDT)</c:v>
                </c:pt>
                <c:pt idx="283">
                  <c:v>Tue Mar 11 2014 11:43:00 GMT-0700 (PDT)</c:v>
                </c:pt>
                <c:pt idx="284">
                  <c:v>Tue Mar 11 2014 11:46:00 GMT-0700 (PDT)</c:v>
                </c:pt>
                <c:pt idx="285">
                  <c:v>Tue Mar 11 2014 11:49:00 GMT-0700 (PDT)</c:v>
                </c:pt>
                <c:pt idx="286">
                  <c:v>Tue Mar 11 2014 11:53:00 GMT-0700 (PDT)</c:v>
                </c:pt>
                <c:pt idx="287">
                  <c:v>Tue Mar 11 2014 11:56:00 GMT-0700 (PDT)</c:v>
                </c:pt>
                <c:pt idx="288">
                  <c:v>Tue Mar 11 2014 11:59:00 GMT-0700 (PDT)</c:v>
                </c:pt>
                <c:pt idx="289">
                  <c:v>Tue Mar 11 2014 12:02:00 GMT-0700 (PDT)</c:v>
                </c:pt>
                <c:pt idx="290">
                  <c:v>Tue Mar 11 2014 12:05:00 GMT-0700 (PDT)</c:v>
                </c:pt>
                <c:pt idx="291">
                  <c:v>Tue Mar 11 2014 12:08:00 GMT-0700 (PDT)</c:v>
                </c:pt>
                <c:pt idx="292">
                  <c:v>Tue Mar 11 2014 12:11:00 GMT-0700 (PDT)</c:v>
                </c:pt>
                <c:pt idx="293">
                  <c:v>Tue Mar 11 2014 12:14:00 GMT-0700 (PDT)</c:v>
                </c:pt>
                <c:pt idx="294">
                  <c:v>Tue Mar 11 2014 12:17:00 GMT-0700 (PDT)</c:v>
                </c:pt>
                <c:pt idx="295">
                  <c:v>Tue Mar 11 2014 12:20:00 GMT-0700 (PDT)</c:v>
                </c:pt>
                <c:pt idx="296">
                  <c:v>Tue Mar 11 2014 12:24:00 GMT-0700 (PDT)</c:v>
                </c:pt>
                <c:pt idx="297">
                  <c:v>Tue Mar 11 2014 12:27:00 GMT-0700 (PDT)</c:v>
                </c:pt>
                <c:pt idx="298">
                  <c:v>Tue Mar 11 2014 12:30:00 GMT-0700 (PDT)</c:v>
                </c:pt>
                <c:pt idx="299">
                  <c:v>Tue Mar 11 2014 12:36:00 GMT-0700 (PDT)</c:v>
                </c:pt>
                <c:pt idx="300">
                  <c:v>Tue Mar 11 2014 12:39:00 GMT-0700 (PDT)</c:v>
                </c:pt>
                <c:pt idx="301">
                  <c:v>Tue Mar 11 2014 12:42:00 GMT-0700 (PDT)</c:v>
                </c:pt>
                <c:pt idx="302">
                  <c:v>Tue Mar 11 2014 12:45:00 GMT-0700 (PDT)</c:v>
                </c:pt>
                <c:pt idx="303">
                  <c:v>Tue Mar 11 2014 12:48:00 GMT-0700 (PDT)</c:v>
                </c:pt>
                <c:pt idx="304">
                  <c:v>Tue Mar 11 2014 12:51:00 GMT-0700 (PDT)</c:v>
                </c:pt>
                <c:pt idx="305">
                  <c:v>Tue Mar 11 2014 12:55:00 GMT-0700 (PDT)</c:v>
                </c:pt>
                <c:pt idx="306">
                  <c:v>Tue Mar 11 2014 12:58:00 GMT-0700 (PDT)</c:v>
                </c:pt>
                <c:pt idx="307">
                  <c:v>Tue Mar 11 2014 13:01:00 GMT-0700 (PDT)</c:v>
                </c:pt>
                <c:pt idx="308">
                  <c:v>Tue Mar 11 2014 13:04:00 GMT-0700 (PDT)</c:v>
                </c:pt>
                <c:pt idx="309">
                  <c:v>Tue Mar 11 2014 13:07:00 GMT-0700 (PDT)</c:v>
                </c:pt>
                <c:pt idx="310">
                  <c:v>Tue Mar 11 2014 13:10:00 GMT-0700 (PDT)</c:v>
                </c:pt>
                <c:pt idx="311">
                  <c:v>Tue Mar 11 2014 13:13:00 GMT-0700 (PDT)</c:v>
                </c:pt>
                <c:pt idx="312">
                  <c:v>Tue Mar 11 2014 13:16:00 GMT-0700 (PDT)</c:v>
                </c:pt>
                <c:pt idx="313">
                  <c:v>Tue Mar 11 2014 13:19:00 GMT-0700 (PDT)</c:v>
                </c:pt>
                <c:pt idx="314">
                  <c:v>Tue Mar 11 2014 13:22:00 GMT-0700 (PDT)</c:v>
                </c:pt>
                <c:pt idx="315">
                  <c:v>Tue Mar 11 2014 13:26:00 GMT-0700 (PDT)</c:v>
                </c:pt>
                <c:pt idx="316">
                  <c:v>Tue Mar 11 2014 13:29:00 GMT-0700 (PDT)</c:v>
                </c:pt>
                <c:pt idx="317">
                  <c:v>Tue Mar 11 2014 13:32:00 GMT-0700 (PDT)</c:v>
                </c:pt>
                <c:pt idx="318">
                  <c:v>Tue Mar 11 2014 13:35:00 GMT-0700 (PDT)</c:v>
                </c:pt>
                <c:pt idx="319">
                  <c:v>Tue Mar 11 2014 13:38:00 GMT-0700 (PDT)</c:v>
                </c:pt>
                <c:pt idx="320">
                  <c:v>Tue Mar 11 2014 13:41:00 GMT-0700 (PDT)</c:v>
                </c:pt>
                <c:pt idx="321">
                  <c:v>Tue Mar 11 2014 13:44:00 GMT-0700 (PDT)</c:v>
                </c:pt>
                <c:pt idx="322">
                  <c:v>Tue Mar 11 2014 13:47:00 GMT-0700 (PDT)</c:v>
                </c:pt>
                <c:pt idx="323">
                  <c:v>Tue Mar 11 2014 13:50:00 GMT-0700 (PDT)</c:v>
                </c:pt>
                <c:pt idx="324">
                  <c:v>Tue Mar 11 2014 13:57:00 GMT-0700 (PDT)</c:v>
                </c:pt>
                <c:pt idx="325">
                  <c:v>Tue Mar 11 2014 14:00:00 GMT-0700 (PDT)</c:v>
                </c:pt>
                <c:pt idx="326">
                  <c:v>Tue Mar 11 2014 14:03:00 GMT-0700 (PDT)</c:v>
                </c:pt>
                <c:pt idx="327">
                  <c:v>Tue Mar 11 2014 14:06:00 GMT-0700 (PDT)</c:v>
                </c:pt>
                <c:pt idx="328">
                  <c:v>Tue Mar 11 2014 14:09:00 GMT-0700 (PDT)</c:v>
                </c:pt>
                <c:pt idx="329">
                  <c:v>Tue Mar 11 2014 14:12:00 GMT-0700 (PDT)</c:v>
                </c:pt>
                <c:pt idx="330">
                  <c:v>Tue Mar 11 2014 14:15:00 GMT-0700 (PDT)</c:v>
                </c:pt>
                <c:pt idx="331">
                  <c:v>Tue Mar 11 2014 14:18:00 GMT-0700 (PDT)</c:v>
                </c:pt>
                <c:pt idx="332">
                  <c:v>Tue Mar 11 2014 14:21:00 GMT-0700 (PDT)</c:v>
                </c:pt>
                <c:pt idx="333">
                  <c:v>Tue Mar 11 2014 14:24:00 GMT-0700 (PDT)</c:v>
                </c:pt>
                <c:pt idx="334">
                  <c:v>Tue Mar 11 2014 14:28:00 GMT-0700 (PDT)</c:v>
                </c:pt>
                <c:pt idx="335">
                  <c:v>Tue Mar 11 2014 14:31:00 GMT-0700 (PDT)</c:v>
                </c:pt>
                <c:pt idx="336">
                  <c:v>Tue Mar 11 2014 14:34:00 GMT-0700 (PDT)</c:v>
                </c:pt>
                <c:pt idx="337">
                  <c:v>Tue Mar 11 2014 14:37:00 GMT-0700 (PDT)</c:v>
                </c:pt>
                <c:pt idx="338">
                  <c:v>Tue Mar 11 2014 15:11:00 GMT-0700 (PDT)</c:v>
                </c:pt>
                <c:pt idx="339">
                  <c:v>Tue Mar 11 2014 15:14:00 GMT-0700 (PDT)</c:v>
                </c:pt>
                <c:pt idx="340">
                  <c:v>Tue Mar 11 2014 15:54:00 GMT-0700 (PDT)</c:v>
                </c:pt>
                <c:pt idx="341">
                  <c:v>Tue Mar 11 2014 16:56:00 GMT-0700 (PDT)</c:v>
                </c:pt>
                <c:pt idx="342">
                  <c:v>Tue Mar 11 2014 17:57:00 GMT-0700 (PDT)</c:v>
                </c:pt>
                <c:pt idx="343">
                  <c:v>Tue Mar 11 2014 20:59:00 GMT-0700 (PDT)</c:v>
                </c:pt>
                <c:pt idx="344">
                  <c:v>Tue Mar 11 2014 21:59:00 GMT-0700 (PDT)</c:v>
                </c:pt>
                <c:pt idx="345">
                  <c:v>Tue Mar 11 2014 23:01:00 GMT-0700 (PDT)</c:v>
                </c:pt>
                <c:pt idx="346">
                  <c:v>Tue Mar 11 2014 23:32:00 GMT-0700 (PDT)</c:v>
                </c:pt>
                <c:pt idx="347">
                  <c:v>Wed Mar 12 2014 00:34:00 GMT-0700 (PDT)</c:v>
                </c:pt>
                <c:pt idx="348">
                  <c:v>Wed Mar 12 2014 01:32:00 GMT-0700 (PDT)</c:v>
                </c:pt>
                <c:pt idx="349">
                  <c:v>Wed Mar 12 2014 01:36:00 GMT-0700 (PDT)</c:v>
                </c:pt>
                <c:pt idx="350">
                  <c:v>Wed Mar 12 2014 01:39:00 GMT-0700 (PDT)</c:v>
                </c:pt>
                <c:pt idx="351">
                  <c:v>Wed Mar 12 2014 01:42:00 GMT-0700 (PDT)</c:v>
                </c:pt>
                <c:pt idx="352">
                  <c:v>Wed Mar 12 2014 01:45:00 GMT-0700 (PDT)</c:v>
                </c:pt>
                <c:pt idx="353">
                  <c:v>Wed Mar 12 2014 01:48:00 GMT-0700 (PDT)</c:v>
                </c:pt>
                <c:pt idx="354">
                  <c:v>Wed Mar 12 2014 01:51:00 GMT-0700 (PDT)</c:v>
                </c:pt>
                <c:pt idx="355">
                  <c:v>Wed Mar 12 2014 01:54:00 GMT-0700 (PDT)</c:v>
                </c:pt>
                <c:pt idx="356">
                  <c:v>Wed Mar 12 2014 01:57:00 GMT-0700 (PDT)</c:v>
                </c:pt>
                <c:pt idx="357">
                  <c:v>Wed Mar 12 2014 02:00:00 GMT-0700 (PDT)</c:v>
                </c:pt>
                <c:pt idx="358">
                  <c:v>Wed Mar 12 2014 02:03:00 GMT-0700 (PDT)</c:v>
                </c:pt>
                <c:pt idx="359">
                  <c:v>Wed Mar 12 2014 02:07:00 GMT-0700 (PDT)</c:v>
                </c:pt>
                <c:pt idx="360">
                  <c:v>Wed Mar 12 2014 02:10:00 GMT-0700 (PDT)</c:v>
                </c:pt>
                <c:pt idx="361">
                  <c:v>Wed Mar 12 2014 02:13:00 GMT-0700 (PDT)</c:v>
                </c:pt>
                <c:pt idx="362">
                  <c:v>Wed Mar 12 2014 02:16:00 GMT-0700 (PDT)</c:v>
                </c:pt>
                <c:pt idx="363">
                  <c:v>Wed Mar 12 2014 02:19:00 GMT-0700 (PDT)</c:v>
                </c:pt>
                <c:pt idx="364">
                  <c:v>Wed Mar 12 2014 02:22:00 GMT-0700 (PDT)</c:v>
                </c:pt>
                <c:pt idx="365">
                  <c:v>Wed Mar 12 2014 02:25:00 GMT-0700 (PDT)</c:v>
                </c:pt>
                <c:pt idx="366">
                  <c:v>Wed Mar 12 2014 02:28:00 GMT-0700 (PDT)</c:v>
                </c:pt>
                <c:pt idx="367">
                  <c:v>Wed Mar 12 2014 02:31:00 GMT-0700 (PDT)</c:v>
                </c:pt>
                <c:pt idx="368">
                  <c:v>Wed Mar 12 2014 02:34:00 GMT-0700 (PDT)</c:v>
                </c:pt>
                <c:pt idx="369">
                  <c:v>Wed Mar 12 2014 02:38:00 GMT-0700 (PDT)</c:v>
                </c:pt>
                <c:pt idx="370">
                  <c:v>Wed Mar 12 2014 02:41:00 GMT-0700 (PDT)</c:v>
                </c:pt>
                <c:pt idx="371">
                  <c:v>Wed Mar 12 2014 02:44:00 GMT-0700 (PDT)</c:v>
                </c:pt>
                <c:pt idx="372">
                  <c:v>Wed Mar 12 2014 02:47:00 GMT-0700 (PDT)</c:v>
                </c:pt>
                <c:pt idx="373">
                  <c:v>Wed Mar 12 2014 02:50:00 GMT-0700 (PDT)</c:v>
                </c:pt>
                <c:pt idx="374">
                  <c:v>Wed Mar 12 2014 02:53:00 GMT-0700 (PDT)</c:v>
                </c:pt>
                <c:pt idx="375">
                  <c:v>Wed Mar 12 2014 02:56:00 GMT-0700 (PDT)</c:v>
                </c:pt>
                <c:pt idx="376">
                  <c:v>Wed Mar 12 2014 02:59:00 GMT-0700 (PDT)</c:v>
                </c:pt>
                <c:pt idx="377">
                  <c:v>Wed Mar 12 2014 03:02:00 GMT-0700 (PDT)</c:v>
                </c:pt>
                <c:pt idx="378">
                  <c:v>Wed Mar 12 2014 03:05:00 GMT-0700 (PDT)</c:v>
                </c:pt>
                <c:pt idx="379">
                  <c:v>Wed Mar 12 2014 03:09:00 GMT-0700 (PDT)</c:v>
                </c:pt>
                <c:pt idx="380">
                  <c:v>Wed Mar 12 2014 03:12:00 GMT-0700 (PDT)</c:v>
                </c:pt>
                <c:pt idx="381">
                  <c:v>Wed Mar 12 2014 03:15:00 GMT-0700 (PDT)</c:v>
                </c:pt>
                <c:pt idx="382">
                  <c:v>Wed Mar 12 2014 03:18:00 GMT-0700 (PDT)</c:v>
                </c:pt>
                <c:pt idx="383">
                  <c:v>Wed Mar 12 2014 03:21:00 GMT-0700 (PDT)</c:v>
                </c:pt>
                <c:pt idx="384">
                  <c:v>Wed Mar 12 2014 03:24:00 GMT-0700 (PDT)</c:v>
                </c:pt>
                <c:pt idx="385">
                  <c:v>Wed Mar 12 2014 03:27:00 GMT-0700 (PDT)</c:v>
                </c:pt>
                <c:pt idx="386">
                  <c:v>Wed Mar 12 2014 03:30:00 GMT-0700 (PDT)</c:v>
                </c:pt>
                <c:pt idx="387">
                  <c:v>Wed Mar 12 2014 04:01:00 GMT-0700 (PDT)</c:v>
                </c:pt>
                <c:pt idx="388">
                  <c:v>Wed Mar 12 2014 04:29:00 GMT-0700 (PDT)</c:v>
                </c:pt>
                <c:pt idx="389">
                  <c:v>Wed Mar 12 2014 04:32:00 GMT-0700 (PDT)</c:v>
                </c:pt>
                <c:pt idx="390">
                  <c:v>Wed Mar 12 2014 04:35:00 GMT-0700 (PDT)</c:v>
                </c:pt>
                <c:pt idx="391">
                  <c:v>Wed Mar 12 2014 04:38:00 GMT-0700 (PDT)</c:v>
                </c:pt>
                <c:pt idx="392">
                  <c:v>Wed Mar 12 2014 06:33:00 GMT-0700 (PDT)</c:v>
                </c:pt>
                <c:pt idx="393">
                  <c:v>Wed Mar 12 2014 06:36:00 GMT-0700 (PDT)</c:v>
                </c:pt>
                <c:pt idx="394">
                  <c:v>Wed Mar 12 2014 06:39:00 GMT-0700 (PDT)</c:v>
                </c:pt>
                <c:pt idx="395">
                  <c:v>Wed Mar 12 2014 06:42:00 GMT-0700 (PDT)</c:v>
                </c:pt>
                <c:pt idx="396">
                  <c:v>Wed Mar 12 2014 06:46:00 GMT-0700 (PDT)</c:v>
                </c:pt>
                <c:pt idx="397">
                  <c:v>Wed Mar 12 2014 06:49:00 GMT-0700 (PDT)</c:v>
                </c:pt>
                <c:pt idx="398">
                  <c:v>Wed Mar 12 2014 06:52:00 GMT-0700 (PDT)</c:v>
                </c:pt>
                <c:pt idx="399">
                  <c:v>Wed Mar 12 2014 06:55:00 GMT-0700 (PDT)</c:v>
                </c:pt>
                <c:pt idx="400">
                  <c:v>Wed Mar 12 2014 06:58:00 GMT-0700 (PDT)</c:v>
                </c:pt>
                <c:pt idx="401">
                  <c:v>Wed Mar 12 2014 07:01:00 GMT-0700 (PDT)</c:v>
                </c:pt>
                <c:pt idx="402">
                  <c:v>Wed Mar 12 2014 07:04:00 GMT-0700 (PDT)</c:v>
                </c:pt>
                <c:pt idx="403">
                  <c:v>Wed Mar 12 2014 07:07:00 GMT-0700 (PDT)</c:v>
                </c:pt>
                <c:pt idx="404">
                  <c:v>Wed Mar 12 2014 08:17:00 GMT-0700 (PDT)</c:v>
                </c:pt>
                <c:pt idx="405">
                  <c:v>Wed Mar 12 2014 08:20:00 GMT-0700 (PDT)</c:v>
                </c:pt>
                <c:pt idx="406">
                  <c:v>Wed Mar 12 2014 08:23:00 GMT-0700 (PDT)</c:v>
                </c:pt>
                <c:pt idx="407">
                  <c:v>Wed Mar 12 2014 08:26:00 GMT-0700 (PDT)</c:v>
                </c:pt>
                <c:pt idx="408">
                  <c:v>Wed Mar 12 2014 08:29:00 GMT-0700 (PDT)</c:v>
                </c:pt>
                <c:pt idx="409">
                  <c:v>Wed Mar 12 2014 08:32:00 GMT-0700 (PDT)</c:v>
                </c:pt>
                <c:pt idx="410">
                  <c:v>Wed Mar 12 2014 08:36:00 GMT-0700 (PDT)</c:v>
                </c:pt>
                <c:pt idx="411">
                  <c:v>Wed Mar 12 2014 08:39:00 GMT-0700 (PDT)</c:v>
                </c:pt>
                <c:pt idx="412">
                  <c:v>Wed Mar 12 2014 08:42:00 GMT-0700 (PDT)</c:v>
                </c:pt>
                <c:pt idx="413">
                  <c:v>Wed Mar 12 2014 08:45:00 GMT-0700 (PDT)</c:v>
                </c:pt>
                <c:pt idx="414">
                  <c:v>Wed Mar 12 2014 08:48:00 GMT-0700 (PDT)</c:v>
                </c:pt>
                <c:pt idx="415">
                  <c:v>Wed Mar 12 2014 08:51:00 GMT-0700 (PDT)</c:v>
                </c:pt>
                <c:pt idx="416">
                  <c:v>Wed Mar 12 2014 08:54:00 GMT-0700 (PDT)</c:v>
                </c:pt>
                <c:pt idx="417">
                  <c:v>Wed Mar 12 2014 08:57:00 GMT-0700 (PDT)</c:v>
                </c:pt>
                <c:pt idx="418">
                  <c:v>Wed Mar 12 2014 09:00:00 GMT-0700 (PDT)</c:v>
                </c:pt>
                <c:pt idx="419">
                  <c:v>Wed Mar 12 2014 09:03:00 GMT-0700 (PDT)</c:v>
                </c:pt>
                <c:pt idx="420">
                  <c:v>Wed Mar 12 2014 09:07:00 GMT-0700 (PDT)</c:v>
                </c:pt>
                <c:pt idx="421">
                  <c:v>Wed Mar 12 2014 09:10:00 GMT-0700 (PDT)</c:v>
                </c:pt>
                <c:pt idx="422">
                  <c:v>Wed Mar 12 2014 09:13:00 GMT-0700 (PDT)</c:v>
                </c:pt>
                <c:pt idx="423">
                  <c:v>Wed Mar 12 2014 09:16:00 GMT-0700 (PDT)</c:v>
                </c:pt>
                <c:pt idx="424">
                  <c:v>Wed Mar 12 2014 09:19:00 GMT-0700 (PDT)</c:v>
                </c:pt>
                <c:pt idx="425">
                  <c:v>Wed Mar 12 2014 09:22:00 GMT-0700 (PDT)</c:v>
                </c:pt>
                <c:pt idx="426">
                  <c:v>Wed Mar 12 2014 09:25:00 GMT-0700 (PDT)</c:v>
                </c:pt>
                <c:pt idx="427">
                  <c:v>Wed Mar 12 2014 10:05:00 GMT-0700 (PDT)</c:v>
                </c:pt>
                <c:pt idx="428">
                  <c:v>Wed Mar 12 2014 10:09:00 GMT-0700 (PDT)</c:v>
                </c:pt>
                <c:pt idx="429">
                  <c:v>Wed Mar 12 2014 10:12:00 GMT-0700 (PDT)</c:v>
                </c:pt>
                <c:pt idx="430">
                  <c:v>Wed Mar 12 2014 10:15:00 GMT-0700 (PDT)</c:v>
                </c:pt>
                <c:pt idx="431">
                  <c:v>Wed Mar 12 2014 10:18:00 GMT-0700 (PDT)</c:v>
                </c:pt>
                <c:pt idx="432">
                  <c:v>Wed Mar 12 2014 10:21:00 GMT-0700 (PDT)</c:v>
                </c:pt>
                <c:pt idx="433">
                  <c:v>Wed Mar 12 2014 10:24:00 GMT-0700 (PDT)</c:v>
                </c:pt>
                <c:pt idx="434">
                  <c:v>Wed Mar 12 2014 10:27:00 GMT-0700 (PDT)</c:v>
                </c:pt>
                <c:pt idx="435">
                  <c:v>Wed Mar 12 2014 10:30:00 GMT-0700 (PDT)</c:v>
                </c:pt>
                <c:pt idx="436">
                  <c:v>Wed Mar 12 2014 10:33:00 GMT-0700 (PDT)</c:v>
                </c:pt>
                <c:pt idx="437">
                  <c:v>Wed Mar 12 2014 10:36:00 GMT-0700 (PDT)</c:v>
                </c:pt>
                <c:pt idx="438">
                  <c:v>Wed Mar 12 2014 10:40:00 GMT-0700 (PDT)</c:v>
                </c:pt>
                <c:pt idx="439">
                  <c:v>Wed Mar 12 2014 10:43:00 GMT-0700 (PDT)</c:v>
                </c:pt>
                <c:pt idx="440">
                  <c:v>Wed Mar 12 2014 10:46:00 GMT-0700 (PDT)</c:v>
                </c:pt>
                <c:pt idx="441">
                  <c:v>Wed Mar 12 2014 10:49:00 GMT-0700 (PDT)</c:v>
                </c:pt>
              </c:strCache>
            </c:strRef>
          </c:cat>
          <c:val>
            <c:numRef>
              <c:f>Sheet1!$B$2:$B$443</c:f>
              <c:numCache>
                <c:formatCode>General</c:formatCode>
                <c:ptCount val="442"/>
                <c:pt idx="0">
                  <c:v>20.0</c:v>
                </c:pt>
                <c:pt idx="1">
                  <c:v>6.0</c:v>
                </c:pt>
                <c:pt idx="2">
                  <c:v>65.0</c:v>
                </c:pt>
                <c:pt idx="3">
                  <c:v>26.0</c:v>
                </c:pt>
                <c:pt idx="4">
                  <c:v>60.0</c:v>
                </c:pt>
                <c:pt idx="5">
                  <c:v>18.0</c:v>
                </c:pt>
                <c:pt idx="6">
                  <c:v>23.0</c:v>
                </c:pt>
                <c:pt idx="7">
                  <c:v>64.0</c:v>
                </c:pt>
                <c:pt idx="8">
                  <c:v>60.0</c:v>
                </c:pt>
                <c:pt idx="9">
                  <c:v>60.0</c:v>
                </c:pt>
                <c:pt idx="10">
                  <c:v>57.0</c:v>
                </c:pt>
                <c:pt idx="11">
                  <c:v>53.0</c:v>
                </c:pt>
                <c:pt idx="12">
                  <c:v>6.0</c:v>
                </c:pt>
                <c:pt idx="13">
                  <c:v>65.0</c:v>
                </c:pt>
                <c:pt idx="14">
                  <c:v>13.0</c:v>
                </c:pt>
                <c:pt idx="15">
                  <c:v>61.0</c:v>
                </c:pt>
                <c:pt idx="16">
                  <c:v>31.0</c:v>
                </c:pt>
                <c:pt idx="17">
                  <c:v>62.0</c:v>
                </c:pt>
                <c:pt idx="18">
                  <c:v>16.0</c:v>
                </c:pt>
                <c:pt idx="19">
                  <c:v>11.0</c:v>
                </c:pt>
                <c:pt idx="20">
                  <c:v>20.0</c:v>
                </c:pt>
                <c:pt idx="21">
                  <c:v>62.0</c:v>
                </c:pt>
                <c:pt idx="22">
                  <c:v>17.0</c:v>
                </c:pt>
                <c:pt idx="23">
                  <c:v>62.0</c:v>
                </c:pt>
                <c:pt idx="24">
                  <c:v>64.0</c:v>
                </c:pt>
                <c:pt idx="25">
                  <c:v>9.0</c:v>
                </c:pt>
                <c:pt idx="26">
                  <c:v>16.0</c:v>
                </c:pt>
                <c:pt idx="27">
                  <c:v>58.0</c:v>
                </c:pt>
                <c:pt idx="28">
                  <c:v>61.0</c:v>
                </c:pt>
                <c:pt idx="29">
                  <c:v>65.0</c:v>
                </c:pt>
                <c:pt idx="30">
                  <c:v>65.0</c:v>
                </c:pt>
                <c:pt idx="31">
                  <c:v>65.0</c:v>
                </c:pt>
                <c:pt idx="32">
                  <c:v>65.0</c:v>
                </c:pt>
                <c:pt idx="33">
                  <c:v>65.0</c:v>
                </c:pt>
                <c:pt idx="34">
                  <c:v>65.0</c:v>
                </c:pt>
                <c:pt idx="35">
                  <c:v>63.0</c:v>
                </c:pt>
                <c:pt idx="36">
                  <c:v>57.0</c:v>
                </c:pt>
                <c:pt idx="37">
                  <c:v>65.0</c:v>
                </c:pt>
                <c:pt idx="38">
                  <c:v>61.0</c:v>
                </c:pt>
                <c:pt idx="39">
                  <c:v>61.0</c:v>
                </c:pt>
                <c:pt idx="40">
                  <c:v>57.0</c:v>
                </c:pt>
                <c:pt idx="41">
                  <c:v>64.0</c:v>
                </c:pt>
                <c:pt idx="42">
                  <c:v>61.0</c:v>
                </c:pt>
                <c:pt idx="43">
                  <c:v>65.0</c:v>
                </c:pt>
                <c:pt idx="44">
                  <c:v>62.0</c:v>
                </c:pt>
                <c:pt idx="45">
                  <c:v>61.0</c:v>
                </c:pt>
                <c:pt idx="46">
                  <c:v>60.0</c:v>
                </c:pt>
                <c:pt idx="47">
                  <c:v>65.0</c:v>
                </c:pt>
                <c:pt idx="48">
                  <c:v>65.0</c:v>
                </c:pt>
                <c:pt idx="49">
                  <c:v>60.0</c:v>
                </c:pt>
                <c:pt idx="50">
                  <c:v>64.0</c:v>
                </c:pt>
                <c:pt idx="51">
                  <c:v>59.0</c:v>
                </c:pt>
                <c:pt idx="52">
                  <c:v>64.0</c:v>
                </c:pt>
                <c:pt idx="53">
                  <c:v>64.0</c:v>
                </c:pt>
                <c:pt idx="54">
                  <c:v>62.0</c:v>
                </c:pt>
                <c:pt idx="55">
                  <c:v>65.0</c:v>
                </c:pt>
                <c:pt idx="56">
                  <c:v>65.0</c:v>
                </c:pt>
                <c:pt idx="57">
                  <c:v>64.0</c:v>
                </c:pt>
                <c:pt idx="58">
                  <c:v>65.0</c:v>
                </c:pt>
                <c:pt idx="59">
                  <c:v>60.0</c:v>
                </c:pt>
                <c:pt idx="60">
                  <c:v>65.0</c:v>
                </c:pt>
                <c:pt idx="61">
                  <c:v>64.0</c:v>
                </c:pt>
                <c:pt idx="62">
                  <c:v>65.0</c:v>
                </c:pt>
                <c:pt idx="63">
                  <c:v>65.0</c:v>
                </c:pt>
                <c:pt idx="64">
                  <c:v>63.0</c:v>
                </c:pt>
                <c:pt idx="65">
                  <c:v>63.0</c:v>
                </c:pt>
                <c:pt idx="66">
                  <c:v>65.0</c:v>
                </c:pt>
                <c:pt idx="67">
                  <c:v>65.0</c:v>
                </c:pt>
                <c:pt idx="68">
                  <c:v>61.0</c:v>
                </c:pt>
                <c:pt idx="69">
                  <c:v>65.0</c:v>
                </c:pt>
                <c:pt idx="70">
                  <c:v>65.0</c:v>
                </c:pt>
                <c:pt idx="71">
                  <c:v>65.0</c:v>
                </c:pt>
                <c:pt idx="72">
                  <c:v>63.0</c:v>
                </c:pt>
                <c:pt idx="73">
                  <c:v>55.0</c:v>
                </c:pt>
                <c:pt idx="74">
                  <c:v>65.0</c:v>
                </c:pt>
                <c:pt idx="75">
                  <c:v>65.0</c:v>
                </c:pt>
                <c:pt idx="76">
                  <c:v>64.0</c:v>
                </c:pt>
                <c:pt idx="77">
                  <c:v>64.0</c:v>
                </c:pt>
                <c:pt idx="78">
                  <c:v>65.0</c:v>
                </c:pt>
                <c:pt idx="79">
                  <c:v>65.0</c:v>
                </c:pt>
                <c:pt idx="80">
                  <c:v>60.0</c:v>
                </c:pt>
                <c:pt idx="81">
                  <c:v>50.0</c:v>
                </c:pt>
                <c:pt idx="82">
                  <c:v>65.0</c:v>
                </c:pt>
                <c:pt idx="83">
                  <c:v>65.0</c:v>
                </c:pt>
                <c:pt idx="84">
                  <c:v>62.0</c:v>
                </c:pt>
                <c:pt idx="85">
                  <c:v>65.0</c:v>
                </c:pt>
                <c:pt idx="86">
                  <c:v>65.0</c:v>
                </c:pt>
                <c:pt idx="87">
                  <c:v>65.0</c:v>
                </c:pt>
                <c:pt idx="88">
                  <c:v>65.0</c:v>
                </c:pt>
                <c:pt idx="89">
                  <c:v>65.0</c:v>
                </c:pt>
                <c:pt idx="90">
                  <c:v>63.0</c:v>
                </c:pt>
                <c:pt idx="91">
                  <c:v>62.0</c:v>
                </c:pt>
                <c:pt idx="92">
                  <c:v>61.0</c:v>
                </c:pt>
                <c:pt idx="93">
                  <c:v>56.0</c:v>
                </c:pt>
                <c:pt idx="94">
                  <c:v>65.0</c:v>
                </c:pt>
                <c:pt idx="95">
                  <c:v>65.0</c:v>
                </c:pt>
                <c:pt idx="96">
                  <c:v>64.0</c:v>
                </c:pt>
                <c:pt idx="97">
                  <c:v>65.0</c:v>
                </c:pt>
                <c:pt idx="98">
                  <c:v>65.0</c:v>
                </c:pt>
                <c:pt idx="99">
                  <c:v>65.0</c:v>
                </c:pt>
                <c:pt idx="100">
                  <c:v>64.0</c:v>
                </c:pt>
                <c:pt idx="101">
                  <c:v>65.0</c:v>
                </c:pt>
                <c:pt idx="102">
                  <c:v>65.0</c:v>
                </c:pt>
                <c:pt idx="103">
                  <c:v>64.0</c:v>
                </c:pt>
                <c:pt idx="104">
                  <c:v>64.0</c:v>
                </c:pt>
                <c:pt idx="105">
                  <c:v>65.0</c:v>
                </c:pt>
                <c:pt idx="106">
                  <c:v>65.0</c:v>
                </c:pt>
                <c:pt idx="107">
                  <c:v>65.0</c:v>
                </c:pt>
                <c:pt idx="108">
                  <c:v>65.0</c:v>
                </c:pt>
                <c:pt idx="109">
                  <c:v>65.0</c:v>
                </c:pt>
                <c:pt idx="110">
                  <c:v>65.0</c:v>
                </c:pt>
                <c:pt idx="111">
                  <c:v>65.0</c:v>
                </c:pt>
                <c:pt idx="112">
                  <c:v>65.0</c:v>
                </c:pt>
                <c:pt idx="113">
                  <c:v>65.0</c:v>
                </c:pt>
                <c:pt idx="114">
                  <c:v>59.0</c:v>
                </c:pt>
                <c:pt idx="115">
                  <c:v>65.0</c:v>
                </c:pt>
                <c:pt idx="116">
                  <c:v>65.0</c:v>
                </c:pt>
                <c:pt idx="117">
                  <c:v>65.0</c:v>
                </c:pt>
                <c:pt idx="118">
                  <c:v>61.0</c:v>
                </c:pt>
                <c:pt idx="119">
                  <c:v>65.0</c:v>
                </c:pt>
                <c:pt idx="120">
                  <c:v>65.0</c:v>
                </c:pt>
                <c:pt idx="121">
                  <c:v>64.0</c:v>
                </c:pt>
                <c:pt idx="122">
                  <c:v>52.0</c:v>
                </c:pt>
                <c:pt idx="123">
                  <c:v>63.0</c:v>
                </c:pt>
                <c:pt idx="124">
                  <c:v>65.0</c:v>
                </c:pt>
                <c:pt idx="125">
                  <c:v>64.0</c:v>
                </c:pt>
                <c:pt idx="126">
                  <c:v>61.0</c:v>
                </c:pt>
                <c:pt idx="127">
                  <c:v>65.0</c:v>
                </c:pt>
                <c:pt idx="128">
                  <c:v>57.0</c:v>
                </c:pt>
                <c:pt idx="129">
                  <c:v>65.0</c:v>
                </c:pt>
                <c:pt idx="130">
                  <c:v>62.0</c:v>
                </c:pt>
                <c:pt idx="131">
                  <c:v>65.0</c:v>
                </c:pt>
                <c:pt idx="132">
                  <c:v>62.0</c:v>
                </c:pt>
                <c:pt idx="133">
                  <c:v>64.0</c:v>
                </c:pt>
                <c:pt idx="134">
                  <c:v>64.0</c:v>
                </c:pt>
                <c:pt idx="135">
                  <c:v>59.0</c:v>
                </c:pt>
                <c:pt idx="136">
                  <c:v>65.0</c:v>
                </c:pt>
                <c:pt idx="137">
                  <c:v>65.0</c:v>
                </c:pt>
                <c:pt idx="138">
                  <c:v>65.0</c:v>
                </c:pt>
                <c:pt idx="139">
                  <c:v>63.0</c:v>
                </c:pt>
                <c:pt idx="140">
                  <c:v>64.0</c:v>
                </c:pt>
                <c:pt idx="141">
                  <c:v>65.0</c:v>
                </c:pt>
                <c:pt idx="142">
                  <c:v>64.0</c:v>
                </c:pt>
                <c:pt idx="143">
                  <c:v>65.0</c:v>
                </c:pt>
                <c:pt idx="144">
                  <c:v>60.0</c:v>
                </c:pt>
                <c:pt idx="145">
                  <c:v>64.0</c:v>
                </c:pt>
                <c:pt idx="146">
                  <c:v>65.0</c:v>
                </c:pt>
                <c:pt idx="147">
                  <c:v>64.0</c:v>
                </c:pt>
                <c:pt idx="148">
                  <c:v>62.0</c:v>
                </c:pt>
                <c:pt idx="149">
                  <c:v>62.0</c:v>
                </c:pt>
                <c:pt idx="150">
                  <c:v>61.0</c:v>
                </c:pt>
                <c:pt idx="151">
                  <c:v>62.0</c:v>
                </c:pt>
                <c:pt idx="152">
                  <c:v>65.0</c:v>
                </c:pt>
                <c:pt idx="153">
                  <c:v>62.0</c:v>
                </c:pt>
                <c:pt idx="154">
                  <c:v>65.0</c:v>
                </c:pt>
                <c:pt idx="155">
                  <c:v>65.0</c:v>
                </c:pt>
                <c:pt idx="156">
                  <c:v>62.0</c:v>
                </c:pt>
                <c:pt idx="157">
                  <c:v>64.0</c:v>
                </c:pt>
                <c:pt idx="158">
                  <c:v>57.0</c:v>
                </c:pt>
                <c:pt idx="159">
                  <c:v>65.0</c:v>
                </c:pt>
                <c:pt idx="160">
                  <c:v>62.0</c:v>
                </c:pt>
                <c:pt idx="161">
                  <c:v>61.0</c:v>
                </c:pt>
                <c:pt idx="162">
                  <c:v>64.0</c:v>
                </c:pt>
                <c:pt idx="163">
                  <c:v>65.0</c:v>
                </c:pt>
                <c:pt idx="164">
                  <c:v>62.0</c:v>
                </c:pt>
                <c:pt idx="165">
                  <c:v>65.0</c:v>
                </c:pt>
                <c:pt idx="166">
                  <c:v>62.0</c:v>
                </c:pt>
                <c:pt idx="167">
                  <c:v>62.0</c:v>
                </c:pt>
                <c:pt idx="168">
                  <c:v>65.0</c:v>
                </c:pt>
                <c:pt idx="169">
                  <c:v>59.0</c:v>
                </c:pt>
                <c:pt idx="170">
                  <c:v>65.0</c:v>
                </c:pt>
                <c:pt idx="171">
                  <c:v>65.0</c:v>
                </c:pt>
                <c:pt idx="172">
                  <c:v>42.0</c:v>
                </c:pt>
                <c:pt idx="173">
                  <c:v>64.0</c:v>
                </c:pt>
                <c:pt idx="174">
                  <c:v>63.0</c:v>
                </c:pt>
                <c:pt idx="175">
                  <c:v>64.0</c:v>
                </c:pt>
                <c:pt idx="176">
                  <c:v>65.0</c:v>
                </c:pt>
                <c:pt idx="177">
                  <c:v>64.0</c:v>
                </c:pt>
                <c:pt idx="178">
                  <c:v>65.0</c:v>
                </c:pt>
                <c:pt idx="179">
                  <c:v>60.0</c:v>
                </c:pt>
                <c:pt idx="180">
                  <c:v>65.0</c:v>
                </c:pt>
                <c:pt idx="181">
                  <c:v>65.0</c:v>
                </c:pt>
                <c:pt idx="182">
                  <c:v>65.0</c:v>
                </c:pt>
                <c:pt idx="183">
                  <c:v>65.0</c:v>
                </c:pt>
                <c:pt idx="184">
                  <c:v>59.0</c:v>
                </c:pt>
                <c:pt idx="185">
                  <c:v>61.0</c:v>
                </c:pt>
                <c:pt idx="186">
                  <c:v>65.0</c:v>
                </c:pt>
                <c:pt idx="187">
                  <c:v>65.0</c:v>
                </c:pt>
                <c:pt idx="188">
                  <c:v>61.0</c:v>
                </c:pt>
                <c:pt idx="189">
                  <c:v>62.0</c:v>
                </c:pt>
                <c:pt idx="190">
                  <c:v>65.0</c:v>
                </c:pt>
                <c:pt idx="191">
                  <c:v>65.0</c:v>
                </c:pt>
                <c:pt idx="192">
                  <c:v>58.0</c:v>
                </c:pt>
                <c:pt idx="193">
                  <c:v>65.0</c:v>
                </c:pt>
                <c:pt idx="194">
                  <c:v>65.0</c:v>
                </c:pt>
                <c:pt idx="195">
                  <c:v>65.0</c:v>
                </c:pt>
                <c:pt idx="196">
                  <c:v>65.0</c:v>
                </c:pt>
                <c:pt idx="197">
                  <c:v>62.0</c:v>
                </c:pt>
                <c:pt idx="198">
                  <c:v>65.0</c:v>
                </c:pt>
                <c:pt idx="199">
                  <c:v>65.0</c:v>
                </c:pt>
                <c:pt idx="200">
                  <c:v>65.0</c:v>
                </c:pt>
                <c:pt idx="201">
                  <c:v>63.0</c:v>
                </c:pt>
                <c:pt idx="202">
                  <c:v>65.0</c:v>
                </c:pt>
                <c:pt idx="203">
                  <c:v>63.0</c:v>
                </c:pt>
                <c:pt idx="204">
                  <c:v>65.0</c:v>
                </c:pt>
                <c:pt idx="205">
                  <c:v>65.0</c:v>
                </c:pt>
                <c:pt idx="206">
                  <c:v>56.0</c:v>
                </c:pt>
                <c:pt idx="207">
                  <c:v>61.0</c:v>
                </c:pt>
                <c:pt idx="208">
                  <c:v>65.0</c:v>
                </c:pt>
                <c:pt idx="209">
                  <c:v>65.0</c:v>
                </c:pt>
                <c:pt idx="210">
                  <c:v>46.0</c:v>
                </c:pt>
                <c:pt idx="211">
                  <c:v>61.0</c:v>
                </c:pt>
                <c:pt idx="212">
                  <c:v>62.0</c:v>
                </c:pt>
                <c:pt idx="213">
                  <c:v>62.0</c:v>
                </c:pt>
                <c:pt idx="214">
                  <c:v>61.0</c:v>
                </c:pt>
                <c:pt idx="215">
                  <c:v>62.0</c:v>
                </c:pt>
                <c:pt idx="216">
                  <c:v>65.0</c:v>
                </c:pt>
                <c:pt idx="217">
                  <c:v>65.0</c:v>
                </c:pt>
                <c:pt idx="218">
                  <c:v>64.0</c:v>
                </c:pt>
                <c:pt idx="219">
                  <c:v>65.0</c:v>
                </c:pt>
                <c:pt idx="220">
                  <c:v>65.0</c:v>
                </c:pt>
                <c:pt idx="221">
                  <c:v>65.0</c:v>
                </c:pt>
                <c:pt idx="222">
                  <c:v>63.0</c:v>
                </c:pt>
                <c:pt idx="223">
                  <c:v>64.0</c:v>
                </c:pt>
                <c:pt idx="224">
                  <c:v>64.0</c:v>
                </c:pt>
                <c:pt idx="225">
                  <c:v>65.0</c:v>
                </c:pt>
                <c:pt idx="226">
                  <c:v>65.0</c:v>
                </c:pt>
                <c:pt idx="227">
                  <c:v>65.0</c:v>
                </c:pt>
                <c:pt idx="228">
                  <c:v>64.0</c:v>
                </c:pt>
                <c:pt idx="229">
                  <c:v>64.0</c:v>
                </c:pt>
                <c:pt idx="230">
                  <c:v>65.0</c:v>
                </c:pt>
                <c:pt idx="231">
                  <c:v>64.0</c:v>
                </c:pt>
                <c:pt idx="232">
                  <c:v>65.0</c:v>
                </c:pt>
                <c:pt idx="233">
                  <c:v>65.0</c:v>
                </c:pt>
                <c:pt idx="234">
                  <c:v>65.0</c:v>
                </c:pt>
                <c:pt idx="235">
                  <c:v>63.0</c:v>
                </c:pt>
                <c:pt idx="236">
                  <c:v>65.0</c:v>
                </c:pt>
                <c:pt idx="237">
                  <c:v>64.0</c:v>
                </c:pt>
                <c:pt idx="238">
                  <c:v>65.0</c:v>
                </c:pt>
                <c:pt idx="239">
                  <c:v>65.0</c:v>
                </c:pt>
                <c:pt idx="240">
                  <c:v>65.0</c:v>
                </c:pt>
                <c:pt idx="241">
                  <c:v>65.0</c:v>
                </c:pt>
                <c:pt idx="242">
                  <c:v>63.0</c:v>
                </c:pt>
                <c:pt idx="243">
                  <c:v>62.0</c:v>
                </c:pt>
                <c:pt idx="244">
                  <c:v>65.0</c:v>
                </c:pt>
                <c:pt idx="245">
                  <c:v>58.0</c:v>
                </c:pt>
                <c:pt idx="246">
                  <c:v>65.0</c:v>
                </c:pt>
                <c:pt idx="247">
                  <c:v>65.0</c:v>
                </c:pt>
                <c:pt idx="248">
                  <c:v>65.0</c:v>
                </c:pt>
                <c:pt idx="249">
                  <c:v>64.0</c:v>
                </c:pt>
                <c:pt idx="250">
                  <c:v>62.0</c:v>
                </c:pt>
                <c:pt idx="251">
                  <c:v>65.0</c:v>
                </c:pt>
                <c:pt idx="252">
                  <c:v>65.0</c:v>
                </c:pt>
                <c:pt idx="253">
                  <c:v>65.0</c:v>
                </c:pt>
                <c:pt idx="254">
                  <c:v>65.0</c:v>
                </c:pt>
                <c:pt idx="255">
                  <c:v>65.0</c:v>
                </c:pt>
                <c:pt idx="256">
                  <c:v>63.0</c:v>
                </c:pt>
                <c:pt idx="257">
                  <c:v>60.0</c:v>
                </c:pt>
                <c:pt idx="258">
                  <c:v>65.0</c:v>
                </c:pt>
                <c:pt idx="259">
                  <c:v>59.0</c:v>
                </c:pt>
                <c:pt idx="260">
                  <c:v>59.0</c:v>
                </c:pt>
                <c:pt idx="261">
                  <c:v>65.0</c:v>
                </c:pt>
                <c:pt idx="262">
                  <c:v>65.0</c:v>
                </c:pt>
                <c:pt idx="263">
                  <c:v>62.0</c:v>
                </c:pt>
                <c:pt idx="264">
                  <c:v>65.0</c:v>
                </c:pt>
                <c:pt idx="265">
                  <c:v>65.0</c:v>
                </c:pt>
                <c:pt idx="266">
                  <c:v>60.0</c:v>
                </c:pt>
                <c:pt idx="267">
                  <c:v>61.0</c:v>
                </c:pt>
                <c:pt idx="268">
                  <c:v>62.0</c:v>
                </c:pt>
                <c:pt idx="269">
                  <c:v>65.0</c:v>
                </c:pt>
                <c:pt idx="270">
                  <c:v>61.0</c:v>
                </c:pt>
                <c:pt idx="271">
                  <c:v>65.0</c:v>
                </c:pt>
                <c:pt idx="272">
                  <c:v>60.0</c:v>
                </c:pt>
                <c:pt idx="273">
                  <c:v>62.0</c:v>
                </c:pt>
                <c:pt idx="274">
                  <c:v>65.0</c:v>
                </c:pt>
                <c:pt idx="275">
                  <c:v>61.0</c:v>
                </c:pt>
                <c:pt idx="276">
                  <c:v>65.0</c:v>
                </c:pt>
                <c:pt idx="277">
                  <c:v>65.0</c:v>
                </c:pt>
                <c:pt idx="278">
                  <c:v>63.0</c:v>
                </c:pt>
                <c:pt idx="279">
                  <c:v>65.0</c:v>
                </c:pt>
                <c:pt idx="280">
                  <c:v>65.0</c:v>
                </c:pt>
                <c:pt idx="281">
                  <c:v>60.0</c:v>
                </c:pt>
                <c:pt idx="282">
                  <c:v>63.0</c:v>
                </c:pt>
                <c:pt idx="283">
                  <c:v>62.0</c:v>
                </c:pt>
                <c:pt idx="284">
                  <c:v>65.0</c:v>
                </c:pt>
                <c:pt idx="285">
                  <c:v>65.0</c:v>
                </c:pt>
                <c:pt idx="286">
                  <c:v>62.0</c:v>
                </c:pt>
                <c:pt idx="287">
                  <c:v>65.0</c:v>
                </c:pt>
                <c:pt idx="288">
                  <c:v>65.0</c:v>
                </c:pt>
                <c:pt idx="289">
                  <c:v>61.0</c:v>
                </c:pt>
                <c:pt idx="290">
                  <c:v>60.0</c:v>
                </c:pt>
                <c:pt idx="291">
                  <c:v>62.0</c:v>
                </c:pt>
                <c:pt idx="292">
                  <c:v>62.0</c:v>
                </c:pt>
                <c:pt idx="293">
                  <c:v>64.0</c:v>
                </c:pt>
                <c:pt idx="294">
                  <c:v>62.0</c:v>
                </c:pt>
                <c:pt idx="295">
                  <c:v>65.0</c:v>
                </c:pt>
                <c:pt idx="296">
                  <c:v>64.0</c:v>
                </c:pt>
                <c:pt idx="297">
                  <c:v>65.0</c:v>
                </c:pt>
                <c:pt idx="298">
                  <c:v>58.0</c:v>
                </c:pt>
                <c:pt idx="299">
                  <c:v>64.0</c:v>
                </c:pt>
                <c:pt idx="300">
                  <c:v>59.0</c:v>
                </c:pt>
                <c:pt idx="301">
                  <c:v>62.0</c:v>
                </c:pt>
                <c:pt idx="302">
                  <c:v>63.0</c:v>
                </c:pt>
                <c:pt idx="303">
                  <c:v>58.0</c:v>
                </c:pt>
                <c:pt idx="304">
                  <c:v>64.0</c:v>
                </c:pt>
                <c:pt idx="305">
                  <c:v>62.0</c:v>
                </c:pt>
                <c:pt idx="306">
                  <c:v>65.0</c:v>
                </c:pt>
                <c:pt idx="307">
                  <c:v>53.0</c:v>
                </c:pt>
                <c:pt idx="308">
                  <c:v>61.0</c:v>
                </c:pt>
                <c:pt idx="309">
                  <c:v>62.0</c:v>
                </c:pt>
                <c:pt idx="310">
                  <c:v>65.0</c:v>
                </c:pt>
                <c:pt idx="311">
                  <c:v>61.0</c:v>
                </c:pt>
                <c:pt idx="312">
                  <c:v>60.0</c:v>
                </c:pt>
                <c:pt idx="313">
                  <c:v>65.0</c:v>
                </c:pt>
                <c:pt idx="314">
                  <c:v>60.0</c:v>
                </c:pt>
                <c:pt idx="315">
                  <c:v>61.0</c:v>
                </c:pt>
                <c:pt idx="316">
                  <c:v>57.0</c:v>
                </c:pt>
                <c:pt idx="317">
                  <c:v>65.0</c:v>
                </c:pt>
                <c:pt idx="318">
                  <c:v>63.0</c:v>
                </c:pt>
                <c:pt idx="319">
                  <c:v>63.0</c:v>
                </c:pt>
                <c:pt idx="320">
                  <c:v>65.0</c:v>
                </c:pt>
                <c:pt idx="321">
                  <c:v>61.0</c:v>
                </c:pt>
                <c:pt idx="322">
                  <c:v>65.0</c:v>
                </c:pt>
                <c:pt idx="323">
                  <c:v>65.0</c:v>
                </c:pt>
                <c:pt idx="324">
                  <c:v>55.0</c:v>
                </c:pt>
                <c:pt idx="325">
                  <c:v>63.0</c:v>
                </c:pt>
                <c:pt idx="326">
                  <c:v>62.0</c:v>
                </c:pt>
                <c:pt idx="327">
                  <c:v>65.0</c:v>
                </c:pt>
                <c:pt idx="328">
                  <c:v>57.0</c:v>
                </c:pt>
                <c:pt idx="329">
                  <c:v>61.0</c:v>
                </c:pt>
                <c:pt idx="330">
                  <c:v>61.0</c:v>
                </c:pt>
                <c:pt idx="331">
                  <c:v>65.0</c:v>
                </c:pt>
                <c:pt idx="332">
                  <c:v>65.0</c:v>
                </c:pt>
                <c:pt idx="333">
                  <c:v>65.0</c:v>
                </c:pt>
                <c:pt idx="334">
                  <c:v>64.0</c:v>
                </c:pt>
                <c:pt idx="335">
                  <c:v>61.0</c:v>
                </c:pt>
                <c:pt idx="336">
                  <c:v>57.0</c:v>
                </c:pt>
                <c:pt idx="337">
                  <c:v>60.0</c:v>
                </c:pt>
                <c:pt idx="338">
                  <c:v>65.0</c:v>
                </c:pt>
                <c:pt idx="339">
                  <c:v>65.0</c:v>
                </c:pt>
                <c:pt idx="340">
                  <c:v>65.0</c:v>
                </c:pt>
                <c:pt idx="341">
                  <c:v>65.0</c:v>
                </c:pt>
                <c:pt idx="342">
                  <c:v>65.0</c:v>
                </c:pt>
                <c:pt idx="343">
                  <c:v>46.0</c:v>
                </c:pt>
                <c:pt idx="344">
                  <c:v>53.0</c:v>
                </c:pt>
                <c:pt idx="345">
                  <c:v>65.0</c:v>
                </c:pt>
                <c:pt idx="346">
                  <c:v>61.0</c:v>
                </c:pt>
                <c:pt idx="347">
                  <c:v>8.0</c:v>
                </c:pt>
                <c:pt idx="348">
                  <c:v>35.0</c:v>
                </c:pt>
                <c:pt idx="349">
                  <c:v>20.0</c:v>
                </c:pt>
                <c:pt idx="350">
                  <c:v>18.0</c:v>
                </c:pt>
                <c:pt idx="351">
                  <c:v>23.0</c:v>
                </c:pt>
                <c:pt idx="352">
                  <c:v>19.0</c:v>
                </c:pt>
                <c:pt idx="353">
                  <c:v>24.0</c:v>
                </c:pt>
                <c:pt idx="354">
                  <c:v>31.0</c:v>
                </c:pt>
                <c:pt idx="355">
                  <c:v>14.0</c:v>
                </c:pt>
                <c:pt idx="356">
                  <c:v>24.0</c:v>
                </c:pt>
                <c:pt idx="357">
                  <c:v>25.0</c:v>
                </c:pt>
                <c:pt idx="358">
                  <c:v>15.0</c:v>
                </c:pt>
                <c:pt idx="359">
                  <c:v>16.0</c:v>
                </c:pt>
                <c:pt idx="360">
                  <c:v>13.0</c:v>
                </c:pt>
                <c:pt idx="361">
                  <c:v>49.0</c:v>
                </c:pt>
                <c:pt idx="362">
                  <c:v>47.0</c:v>
                </c:pt>
                <c:pt idx="363">
                  <c:v>44.0</c:v>
                </c:pt>
                <c:pt idx="364">
                  <c:v>57.0</c:v>
                </c:pt>
                <c:pt idx="365">
                  <c:v>65.0</c:v>
                </c:pt>
                <c:pt idx="366">
                  <c:v>64.0</c:v>
                </c:pt>
                <c:pt idx="367">
                  <c:v>62.0</c:v>
                </c:pt>
                <c:pt idx="368">
                  <c:v>65.0</c:v>
                </c:pt>
                <c:pt idx="369">
                  <c:v>64.0</c:v>
                </c:pt>
                <c:pt idx="370">
                  <c:v>65.0</c:v>
                </c:pt>
                <c:pt idx="371">
                  <c:v>64.0</c:v>
                </c:pt>
                <c:pt idx="372">
                  <c:v>65.0</c:v>
                </c:pt>
                <c:pt idx="373">
                  <c:v>60.0</c:v>
                </c:pt>
                <c:pt idx="374">
                  <c:v>62.0</c:v>
                </c:pt>
                <c:pt idx="375">
                  <c:v>64.0</c:v>
                </c:pt>
                <c:pt idx="376">
                  <c:v>65.0</c:v>
                </c:pt>
                <c:pt idx="377">
                  <c:v>65.0</c:v>
                </c:pt>
                <c:pt idx="378">
                  <c:v>65.0</c:v>
                </c:pt>
                <c:pt idx="379">
                  <c:v>65.0</c:v>
                </c:pt>
                <c:pt idx="380">
                  <c:v>65.0</c:v>
                </c:pt>
                <c:pt idx="381">
                  <c:v>64.0</c:v>
                </c:pt>
                <c:pt idx="382">
                  <c:v>55.0</c:v>
                </c:pt>
                <c:pt idx="383">
                  <c:v>65.0</c:v>
                </c:pt>
                <c:pt idx="384">
                  <c:v>61.0</c:v>
                </c:pt>
                <c:pt idx="385">
                  <c:v>62.0</c:v>
                </c:pt>
                <c:pt idx="386">
                  <c:v>62.0</c:v>
                </c:pt>
                <c:pt idx="387">
                  <c:v>65.0</c:v>
                </c:pt>
                <c:pt idx="388">
                  <c:v>58.0</c:v>
                </c:pt>
                <c:pt idx="389">
                  <c:v>65.0</c:v>
                </c:pt>
                <c:pt idx="390">
                  <c:v>65.0</c:v>
                </c:pt>
                <c:pt idx="391">
                  <c:v>60.0</c:v>
                </c:pt>
                <c:pt idx="392">
                  <c:v>61.0</c:v>
                </c:pt>
                <c:pt idx="393">
                  <c:v>65.0</c:v>
                </c:pt>
                <c:pt idx="394">
                  <c:v>59.0</c:v>
                </c:pt>
                <c:pt idx="395">
                  <c:v>60.0</c:v>
                </c:pt>
                <c:pt idx="396">
                  <c:v>62.0</c:v>
                </c:pt>
                <c:pt idx="397">
                  <c:v>64.0</c:v>
                </c:pt>
                <c:pt idx="398">
                  <c:v>65.0</c:v>
                </c:pt>
                <c:pt idx="399">
                  <c:v>64.0</c:v>
                </c:pt>
                <c:pt idx="400">
                  <c:v>60.0</c:v>
                </c:pt>
                <c:pt idx="401">
                  <c:v>64.0</c:v>
                </c:pt>
                <c:pt idx="402">
                  <c:v>55.0</c:v>
                </c:pt>
                <c:pt idx="403">
                  <c:v>62.0</c:v>
                </c:pt>
                <c:pt idx="404">
                  <c:v>63.0</c:v>
                </c:pt>
                <c:pt idx="405">
                  <c:v>62.0</c:v>
                </c:pt>
                <c:pt idx="406">
                  <c:v>62.0</c:v>
                </c:pt>
                <c:pt idx="407">
                  <c:v>64.0</c:v>
                </c:pt>
                <c:pt idx="408">
                  <c:v>61.0</c:v>
                </c:pt>
                <c:pt idx="409">
                  <c:v>65.0</c:v>
                </c:pt>
                <c:pt idx="410">
                  <c:v>64.0</c:v>
                </c:pt>
                <c:pt idx="411">
                  <c:v>65.0</c:v>
                </c:pt>
                <c:pt idx="412">
                  <c:v>65.0</c:v>
                </c:pt>
                <c:pt idx="413">
                  <c:v>62.0</c:v>
                </c:pt>
                <c:pt idx="414">
                  <c:v>63.0</c:v>
                </c:pt>
                <c:pt idx="415">
                  <c:v>65.0</c:v>
                </c:pt>
                <c:pt idx="416">
                  <c:v>61.0</c:v>
                </c:pt>
                <c:pt idx="417">
                  <c:v>65.0</c:v>
                </c:pt>
                <c:pt idx="418">
                  <c:v>62.0</c:v>
                </c:pt>
                <c:pt idx="419">
                  <c:v>65.0</c:v>
                </c:pt>
                <c:pt idx="420">
                  <c:v>65.0</c:v>
                </c:pt>
                <c:pt idx="421">
                  <c:v>63.0</c:v>
                </c:pt>
                <c:pt idx="422">
                  <c:v>65.0</c:v>
                </c:pt>
                <c:pt idx="423">
                  <c:v>65.0</c:v>
                </c:pt>
                <c:pt idx="424">
                  <c:v>62.0</c:v>
                </c:pt>
                <c:pt idx="425">
                  <c:v>64.0</c:v>
                </c:pt>
                <c:pt idx="426">
                  <c:v>62.0</c:v>
                </c:pt>
                <c:pt idx="427">
                  <c:v>62.0</c:v>
                </c:pt>
                <c:pt idx="428">
                  <c:v>59.0</c:v>
                </c:pt>
                <c:pt idx="429">
                  <c:v>61.0</c:v>
                </c:pt>
                <c:pt idx="430">
                  <c:v>65.0</c:v>
                </c:pt>
                <c:pt idx="431">
                  <c:v>62.0</c:v>
                </c:pt>
                <c:pt idx="432">
                  <c:v>65.0</c:v>
                </c:pt>
                <c:pt idx="433">
                  <c:v>61.0</c:v>
                </c:pt>
                <c:pt idx="434">
                  <c:v>53.0</c:v>
                </c:pt>
                <c:pt idx="435">
                  <c:v>52.0</c:v>
                </c:pt>
                <c:pt idx="436">
                  <c:v>61.0</c:v>
                </c:pt>
                <c:pt idx="437">
                  <c:v>59.0</c:v>
                </c:pt>
                <c:pt idx="438">
                  <c:v>49.0</c:v>
                </c:pt>
                <c:pt idx="439">
                  <c:v>64.0</c:v>
                </c:pt>
                <c:pt idx="440">
                  <c:v>52.0</c:v>
                </c:pt>
                <c:pt idx="441">
                  <c:v>59.0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36546328"/>
        <c:axId val="2136549352"/>
      </c:lineChart>
      <c:catAx>
        <c:axId val="21365463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FFFFFF"/>
                </a:solidFill>
              </a:defRPr>
            </a:pPr>
            <a:endParaRPr lang="en-US"/>
          </a:p>
        </c:txPr>
        <c:crossAx val="2136549352"/>
        <c:crosses val="autoZero"/>
        <c:auto val="1"/>
        <c:lblAlgn val="ctr"/>
        <c:lblOffset val="100"/>
        <c:noMultiLvlLbl val="0"/>
      </c:catAx>
      <c:valAx>
        <c:axId val="2136549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654632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50F9-9A3E-EC42-ACF5-9A50B944BD6F}" type="datetimeFigureOut">
              <a:rPr lang="en-US" smtClean="0"/>
              <a:t>6/23/14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F9BF9-C0C0-8F4D-A9F4-3E1CDA3BC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0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F3386-1435-B645-8E2D-EAE70419FE1C}" type="datetimeFigureOut">
              <a:rPr lang="en-US" smtClean="0"/>
              <a:t>6/23/14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D989-EB36-C14F-BA7F-4739F7F2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6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Reports (group, summing, averaging)</a:t>
            </a:r>
          </a:p>
          <a:p>
            <a:r>
              <a:rPr lang="en-US" dirty="0" smtClean="0"/>
              <a:t>Analytics(incremental reporting, rollups)</a:t>
            </a:r>
          </a:p>
          <a:p>
            <a:r>
              <a:rPr lang="en-US" dirty="0" smtClean="0"/>
              <a:t>Analysis (trends, segmentation, anomalies)</a:t>
            </a:r>
          </a:p>
          <a:p>
            <a:r>
              <a:rPr lang="en-US" dirty="0" smtClean="0"/>
              <a:t>Analytics (regression, forecasting, filtering)</a:t>
            </a:r>
          </a:p>
          <a:p>
            <a:r>
              <a:rPr lang="en-US" dirty="0" smtClean="0"/>
              <a:t>Warehousing (long term storage and simplified querying)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8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Reports (group, summing, averaging)</a:t>
            </a:r>
          </a:p>
          <a:p>
            <a:r>
              <a:rPr lang="en-US" dirty="0" smtClean="0"/>
              <a:t>Analytics(incremental reporting, rollups)</a:t>
            </a:r>
          </a:p>
          <a:p>
            <a:r>
              <a:rPr lang="en-US" dirty="0" smtClean="0"/>
              <a:t>Analysis (trends, segmentation, anomalies)</a:t>
            </a:r>
          </a:p>
          <a:p>
            <a:r>
              <a:rPr lang="en-US" dirty="0" smtClean="0"/>
              <a:t>Analytics (regression, forecasting, filtering)</a:t>
            </a:r>
          </a:p>
          <a:p>
            <a:r>
              <a:rPr lang="en-US" dirty="0" smtClean="0"/>
              <a:t>Warehousing (long term storage and simplified querying)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Compound</a:t>
            </a:r>
            <a:r>
              <a:rPr lang="en-US" baseline="0" dirty="0" smtClean="0"/>
              <a:t> unique index on </a:t>
            </a:r>
            <a:r>
              <a:rPr lang="en-US" baseline="0" dirty="0" err="1" smtClean="0"/>
              <a:t>linkId</a:t>
            </a:r>
            <a:r>
              <a:rPr lang="en-US" baseline="0" dirty="0" smtClean="0"/>
              <a:t> &amp; Interval</a:t>
            </a:r>
          </a:p>
          <a:p>
            <a:r>
              <a:rPr lang="en-US" baseline="0" dirty="0" smtClean="0"/>
              <a:t>update field used to identify new documents for aggregation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Reports (group, summing, averaging)</a:t>
            </a:r>
          </a:p>
          <a:p>
            <a:r>
              <a:rPr lang="en-US" dirty="0" smtClean="0"/>
              <a:t>Analytics(incremental reporting, rollups)</a:t>
            </a:r>
          </a:p>
          <a:p>
            <a:r>
              <a:rPr lang="en-US" dirty="0" smtClean="0"/>
              <a:t>Analysis (trends, segmentation, anomalies)</a:t>
            </a:r>
          </a:p>
          <a:p>
            <a:r>
              <a:rPr lang="en-US" dirty="0" smtClean="0"/>
              <a:t>Analytics (regression, forecasting, filtering)</a:t>
            </a:r>
          </a:p>
          <a:p>
            <a:r>
              <a:rPr lang="en-US" dirty="0" smtClean="0"/>
              <a:t>Warehousing (long term storage and simplified querying)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8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Reports (group, summing, averaging)</a:t>
            </a:r>
          </a:p>
          <a:p>
            <a:r>
              <a:rPr lang="en-US" dirty="0" smtClean="0"/>
              <a:t>Analytics(incremental reporting, rollups)</a:t>
            </a:r>
          </a:p>
          <a:p>
            <a:r>
              <a:rPr lang="en-US" dirty="0" smtClean="0"/>
              <a:t>Analysis (trends, segmentation, anomalies)</a:t>
            </a:r>
          </a:p>
          <a:p>
            <a:r>
              <a:rPr lang="en-US" dirty="0" smtClean="0"/>
              <a:t>Analytics (regression, forecasting, filtering)</a:t>
            </a:r>
          </a:p>
          <a:p>
            <a:r>
              <a:rPr lang="en-US" dirty="0" smtClean="0"/>
              <a:t>Warehousing (long term storage and simplified querying)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08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Compound</a:t>
            </a:r>
            <a:r>
              <a:rPr lang="en-US" baseline="0" dirty="0" smtClean="0"/>
              <a:t> unique index on </a:t>
            </a:r>
            <a:r>
              <a:rPr lang="en-US" baseline="0" dirty="0" err="1" smtClean="0"/>
              <a:t>linkId</a:t>
            </a:r>
            <a:r>
              <a:rPr lang="en-US" baseline="0" dirty="0" smtClean="0"/>
              <a:t> &amp; Interval</a:t>
            </a:r>
          </a:p>
          <a:p>
            <a:r>
              <a:rPr lang="en-US" baseline="0" dirty="0" smtClean="0"/>
              <a:t>update field used to identify new documents for aggregation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Compound</a:t>
            </a:r>
            <a:r>
              <a:rPr lang="en-US" baseline="0" dirty="0" smtClean="0"/>
              <a:t> unique index on </a:t>
            </a:r>
            <a:r>
              <a:rPr lang="en-US" baseline="0" dirty="0" err="1" smtClean="0"/>
              <a:t>linkId</a:t>
            </a:r>
            <a:r>
              <a:rPr lang="en-US" baseline="0" dirty="0" smtClean="0"/>
              <a:t> &amp; Interval</a:t>
            </a:r>
          </a:p>
          <a:p>
            <a:r>
              <a:rPr lang="en-US" baseline="0" dirty="0" smtClean="0"/>
              <a:t>update field used to identify new documents for aggregation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Compound</a:t>
            </a:r>
            <a:r>
              <a:rPr lang="en-US" baseline="0" dirty="0" smtClean="0"/>
              <a:t> unique index on </a:t>
            </a:r>
            <a:r>
              <a:rPr lang="en-US" baseline="0" dirty="0" err="1" smtClean="0"/>
              <a:t>linkId</a:t>
            </a:r>
            <a:r>
              <a:rPr lang="en-US" baseline="0" dirty="0" smtClean="0"/>
              <a:t> &amp; Interval</a:t>
            </a:r>
          </a:p>
          <a:p>
            <a:r>
              <a:rPr lang="en-US" baseline="0" dirty="0" smtClean="0"/>
              <a:t>update field used to identify new documents for aggregation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Compound</a:t>
            </a:r>
            <a:r>
              <a:rPr lang="en-US" baseline="0" dirty="0" smtClean="0"/>
              <a:t> unique index on </a:t>
            </a:r>
            <a:r>
              <a:rPr lang="en-US" baseline="0" dirty="0" err="1" smtClean="0"/>
              <a:t>linkId</a:t>
            </a:r>
            <a:r>
              <a:rPr lang="en-US" baseline="0" dirty="0" smtClean="0"/>
              <a:t> &amp; Interval</a:t>
            </a:r>
          </a:p>
          <a:p>
            <a:r>
              <a:rPr lang="en-US" baseline="0" dirty="0" smtClean="0"/>
              <a:t>update field used to identify new documents for aggregation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Compound</a:t>
            </a:r>
            <a:r>
              <a:rPr lang="en-US" baseline="0" dirty="0" smtClean="0"/>
              <a:t> unique index on </a:t>
            </a:r>
            <a:r>
              <a:rPr lang="en-US" baseline="0" dirty="0" err="1" smtClean="0"/>
              <a:t>linkId</a:t>
            </a:r>
            <a:r>
              <a:rPr lang="en-US" baseline="0" dirty="0" smtClean="0"/>
              <a:t> &amp; Interval</a:t>
            </a:r>
          </a:p>
          <a:p>
            <a:r>
              <a:rPr lang="en-US" baseline="0" dirty="0" smtClean="0"/>
              <a:t>update field used to identify new documents for aggregation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15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Priority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Floating point number between 0..1000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Highest member that is up to date wins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Up to date == within 10 seconds of primary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If a higher priority member catches up, it will force election and win </a:t>
            </a:r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Slave Delay</a:t>
            </a: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Lags behind master by configurable time delay </a:t>
            </a:r>
            <a:endParaRPr lang="en-US" sz="3000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Automatically hidden from clients</a:t>
            </a:r>
            <a:endParaRPr lang="en-US" dirty="0" smtClean="0">
              <a:effectLst/>
            </a:endParaRPr>
          </a:p>
          <a:p>
            <a:pPr marL="457200" indent="-457200" rtl="0" eaLnBrk="1" latinLnBrk="0" hangingPunct="1">
              <a:buFont typeface="Arial" pitchFamily="34" charset="0"/>
              <a:buChar char="•"/>
            </a:pPr>
            <a:r>
              <a:rPr kumimoji="0" lang="en-US" sz="30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Protects against operator errors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Fat fingering</a:t>
            </a:r>
            <a:endParaRPr kumimoji="0"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914400" lvl="1" indent="-457200" rtl="0" eaLnBrk="1" latinLnBrk="0" hangingPunct="1">
              <a:buFont typeface="Arial" pitchFamily="34" charset="0"/>
              <a:buChar char="•"/>
            </a:pPr>
            <a:r>
              <a:rPr kumimoji="0" lang="en-US" sz="260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Application corrupts data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BD989-EB36-C14F-BA7F-4739F7F259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403" y="500304"/>
            <a:ext cx="369793" cy="369793"/>
          </a:xfrm>
          <a:prstGeom prst="rect">
            <a:avLst/>
          </a:prstGeom>
        </p:spPr>
      </p:pic>
      <p:pic>
        <p:nvPicPr>
          <p:cNvPr id="10" name="Picture 9" descr="Tre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21" y="0"/>
            <a:ext cx="4735979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16073" y="1835589"/>
            <a:ext cx="7898954" cy="18127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spc="-1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403" y="4269919"/>
            <a:ext cx="7898954" cy="46810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 spc="-2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Job Title, 10gen</a:t>
            </a:r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8403" y="3857283"/>
            <a:ext cx="7898954" cy="383348"/>
          </a:xfrm>
          <a:prstGeom prst="rect">
            <a:avLst/>
          </a:prstGeom>
        </p:spPr>
        <p:txBody>
          <a:bodyPr t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 spc="-50" baseline="0">
                <a:solidFill>
                  <a:schemeClr val="bg1"/>
                </a:solidFill>
                <a:effectLst/>
              </a:defRPr>
            </a:lvl1pPr>
          </a:lstStyle>
          <a:p>
            <a:pPr>
              <a:lnSpc>
                <a:spcPts val="1840"/>
              </a:lnSpc>
            </a:pPr>
            <a:r>
              <a:rPr lang="en-US" dirty="0" smtClean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59" y="536115"/>
            <a:ext cx="7348498" cy="298170"/>
          </a:xfrm>
        </p:spPr>
        <p:txBody>
          <a:bodyPr anchor="b" anchorCtr="0"/>
          <a:lstStyle>
            <a:lvl1pPr marL="0" indent="0">
              <a:buNone/>
              <a:defRPr sz="22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#</a:t>
            </a:r>
            <a:r>
              <a:rPr lang="en-US" dirty="0" err="1" smtClean="0"/>
              <a:t>ConferenceHashTag</a:t>
            </a:r>
            <a:endParaRPr lang="en-US" dirty="0"/>
          </a:p>
        </p:txBody>
      </p:sp>
      <p:pic>
        <p:nvPicPr>
          <p:cNvPr id="11" name="Picture 10" descr="mdb_world_logo_new_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90116" y="6356350"/>
            <a:ext cx="4337241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617104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03" y="2998061"/>
            <a:ext cx="7898954" cy="17466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5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+ Code Dem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40550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403" y="1652084"/>
            <a:ext cx="7887195" cy="4452399"/>
          </a:xfrm>
          <a:prstGeom prst="rect">
            <a:avLst/>
          </a:prstGeom>
        </p:spPr>
        <p:txBody>
          <a:bodyPr lIns="0" tIns="45720" rIns="0" bIns="0" anchor="t" anchorCtr="0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272"/>
              </a:spcBef>
              <a:spcAft>
                <a:spcPts val="0"/>
              </a:spcAft>
              <a:buClr>
                <a:srgbClr val="0075BF"/>
              </a:buClr>
              <a:buSzPct val="85000"/>
              <a:buFont typeface="Arial"/>
              <a:buNone/>
              <a:tabLst/>
              <a:defRPr sz="1800" b="1" i="0" spc="50" baseline="0">
                <a:solidFill>
                  <a:schemeClr val="bg1"/>
                </a:solidFill>
                <a:latin typeface="Source Code Pro Semibold"/>
                <a:cs typeface="Lucida Console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en-US" dirty="0" smtClean="0"/>
              <a:t>Insert code here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600" baseline="0">
                <a:solidFill>
                  <a:srgbClr val="6BA342"/>
                </a:solidFill>
              </a:defRPr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403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39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er + Code Dem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40550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403" y="1652084"/>
            <a:ext cx="7887195" cy="4452399"/>
          </a:xfrm>
          <a:prstGeom prst="rect">
            <a:avLst/>
          </a:prstGeom>
        </p:spPr>
        <p:txBody>
          <a:bodyPr lIns="0" tIns="45720" rIns="0" bIns="0" anchor="t" anchorCtr="0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272"/>
              </a:spcBef>
              <a:spcAft>
                <a:spcPts val="0"/>
              </a:spcAft>
              <a:buClr>
                <a:srgbClr val="0075BF"/>
              </a:buClr>
              <a:buSzPct val="85000"/>
              <a:buFont typeface="Arial"/>
              <a:buNone/>
              <a:tabLst/>
              <a:defRPr sz="1800" b="1" i="0" spc="50" baseline="0">
                <a:solidFill>
                  <a:schemeClr val="bg1"/>
                </a:solidFill>
                <a:latin typeface="Source Code Pro Semibold"/>
                <a:cs typeface="Lucida Console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en-US" dirty="0" smtClean="0"/>
              <a:t>Insert code here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600" baseline="0">
                <a:solidFill>
                  <a:srgbClr val="6BA342"/>
                </a:solidFill>
              </a:defRPr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403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4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e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21" y="0"/>
            <a:ext cx="47359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857" y="1835588"/>
            <a:ext cx="7898954" cy="1812776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spc="-10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Section Title Here</a:t>
            </a:r>
            <a:endParaRPr lang="en-US" dirty="0"/>
          </a:p>
        </p:txBody>
      </p:sp>
      <p:pic>
        <p:nvPicPr>
          <p:cNvPr id="9" name="Picture 8" descr="mdb_world_logo_new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de Dem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40550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403" y="1652084"/>
            <a:ext cx="7887195" cy="4452399"/>
          </a:xfrm>
          <a:prstGeom prst="rect">
            <a:avLst/>
          </a:prstGeom>
        </p:spPr>
        <p:txBody>
          <a:bodyPr lIns="0" tIns="45720" rIns="0" bIns="0" anchor="t" anchorCtr="0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272"/>
              </a:spcBef>
              <a:spcAft>
                <a:spcPts val="0"/>
              </a:spcAft>
              <a:buClr>
                <a:srgbClr val="0075BF"/>
              </a:buClr>
              <a:buSzPct val="85000"/>
              <a:buFont typeface="Arial"/>
              <a:buNone/>
              <a:tabLst/>
              <a:defRPr sz="1800" b="1" i="0" spc="50" baseline="0">
                <a:solidFill>
                  <a:schemeClr val="bg1"/>
                </a:solidFill>
                <a:latin typeface="Source Code Pro Semibold"/>
                <a:cs typeface="Lucida Console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en-US" dirty="0" smtClean="0"/>
              <a:t>Insert code here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600" baseline="0">
                <a:solidFill>
                  <a:srgbClr val="6BA342"/>
                </a:solidFill>
              </a:defRPr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403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>
                <a:solidFill>
                  <a:srgbClr val="6BA3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4371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10" name="Picture 9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6BA3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503680"/>
            <a:ext cx="7899400" cy="4371094"/>
          </a:xfrm>
        </p:spPr>
        <p:txBody>
          <a:bodyPr/>
          <a:lstStyle>
            <a:lvl1pPr marL="0" indent="0">
              <a:lnSpc>
                <a:spcPts val="3440"/>
              </a:lnSpc>
              <a:spcBef>
                <a:spcPts val="0"/>
              </a:spcBef>
              <a:spcAft>
                <a:spcPts val="1400"/>
              </a:spcAft>
              <a:buNone/>
              <a:defRPr sz="2800" spc="-90" baseline="0"/>
            </a:lvl1pPr>
          </a:lstStyle>
          <a:p>
            <a:pPr lvl="0"/>
            <a:r>
              <a:rPr lang="en-US" dirty="0" smtClean="0"/>
              <a:t>Insert text here.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Sed</a:t>
            </a:r>
            <a:r>
              <a:rPr lang="en-US" dirty="0" smtClean="0"/>
              <a:t> dolor ante,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, </a:t>
            </a:r>
            <a:r>
              <a:rPr lang="en-US" dirty="0" err="1" smtClean="0"/>
              <a:t>portitor</a:t>
            </a:r>
            <a:r>
              <a:rPr lang="en-US" dirty="0" smtClean="0"/>
              <a:t> id </a:t>
            </a:r>
            <a:r>
              <a:rPr lang="en-US" dirty="0" err="1" smtClean="0"/>
              <a:t>libero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non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auge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11" name="Picture 10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0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Caption (no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8650" y="1344756"/>
            <a:ext cx="7899400" cy="4286885"/>
          </a:xfrm>
          <a:solidFill>
            <a:schemeClr val="bg2">
              <a:alpha val="23000"/>
            </a:schemeClr>
          </a:solidFill>
          <a:ln w="76200" cmpd="sng">
            <a:noFill/>
          </a:ln>
          <a:effectLst/>
        </p:spPr>
        <p:txBody>
          <a:bodyPr>
            <a:sp3d/>
          </a:bodyPr>
          <a:lstStyle>
            <a:lvl1pPr marL="0" indent="0">
              <a:buNone/>
              <a:defRPr baseline="0">
                <a:effectLst/>
              </a:defRPr>
            </a:lvl1pPr>
          </a:lstStyle>
          <a:p>
            <a:pPr lvl="0"/>
            <a:r>
              <a:rPr lang="en-US" dirty="0" smtClean="0"/>
              <a:t>Insert Picture/Table/Chart Here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>
                <a:solidFill>
                  <a:srgbClr val="6BA3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2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9" name="Picture 8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/ Lead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867624"/>
            <a:ext cx="7899400" cy="5378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-100"/>
            </a:lvl1pPr>
          </a:lstStyle>
          <a:p>
            <a:pPr lvl="0"/>
            <a:r>
              <a:rPr lang="en-US" dirty="0" smtClean="0"/>
              <a:t>XYZ 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2572914"/>
            <a:ext cx="7899400" cy="971206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 i="0" baseline="0">
                <a:solidFill>
                  <a:srgbClr val="6BA34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text here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8" name="Picture 7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471035"/>
            <a:ext cx="7899400" cy="822325"/>
          </a:xfrm>
        </p:spPr>
        <p:txBody>
          <a:bodyPr/>
          <a:lstStyle>
            <a:lvl1pPr marL="0" indent="0">
              <a:buNone/>
              <a:defRPr sz="22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-Speaker, Position (if applicable), Company (if applicable)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721360"/>
            <a:ext cx="7899400" cy="3535680"/>
          </a:xfrm>
        </p:spPr>
        <p:txBody>
          <a:bodyPr anchor="t" anchorCtr="0"/>
          <a:lstStyle>
            <a:lvl1pPr marL="0" indent="0">
              <a:lnSpc>
                <a:spcPts val="3440"/>
              </a:lnSpc>
              <a:spcBef>
                <a:spcPts val="0"/>
              </a:spcBef>
              <a:spcAft>
                <a:spcPts val="1400"/>
              </a:spcAft>
              <a:buNone/>
              <a:defRPr sz="2800" spc="-9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Insert text here.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dolor ante,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, </a:t>
            </a:r>
            <a:r>
              <a:rPr lang="en-US" dirty="0" err="1" smtClean="0"/>
              <a:t>portitor</a:t>
            </a:r>
            <a:r>
              <a:rPr lang="en-US" dirty="0" smtClean="0"/>
              <a:t> id </a:t>
            </a:r>
            <a:r>
              <a:rPr lang="en-US" dirty="0" err="1" smtClean="0"/>
              <a:t>libero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non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auge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13" name="Picture 12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28402" y="1509059"/>
            <a:ext cx="7898955" cy="4534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First level </a:t>
            </a:r>
          </a:p>
          <a:p>
            <a:pPr lvl="1"/>
            <a:r>
              <a:rPr lang="en-US" dirty="0" smtClean="0"/>
              <a:t>Second great level (USE NO MORE THAN 2 LEVELS!)</a:t>
            </a:r>
          </a:p>
        </p:txBody>
      </p:sp>
    </p:spTree>
    <p:extLst>
      <p:ext uri="{BB962C8B-B14F-4D97-AF65-F5344CB8AC3E}">
        <p14:creationId xmlns:p14="http://schemas.microsoft.com/office/powerpoint/2010/main" val="30474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50" r:id="rId4"/>
    <p:sldLayoutId id="2147483666" r:id="rId5"/>
    <p:sldLayoutId id="2147483670" r:id="rId6"/>
    <p:sldLayoutId id="2147483671" r:id="rId7"/>
    <p:sldLayoutId id="2147483672" r:id="rId8"/>
    <p:sldLayoutId id="2147483668" r:id="rId9"/>
    <p:sldLayoutId id="2147483677" r:id="rId10"/>
    <p:sldLayoutId id="2147483679" r:id="rId11"/>
    <p:sldLayoutId id="2147483680" r:id="rId12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accent1"/>
          </a:solidFill>
          <a:latin typeface="PT Sans"/>
          <a:ea typeface="+mj-ea"/>
          <a:cs typeface="PT Sans"/>
        </a:defRPr>
      </a:lvl1pPr>
    </p:titleStyle>
    <p:bodyStyle>
      <a:lvl1pPr marL="256032" indent="-256032" algn="l" defTabSz="457200" rtl="0" eaLnBrk="1" latinLnBrk="0" hangingPunct="1">
        <a:lnSpc>
          <a:spcPts val="3540"/>
        </a:lnSpc>
        <a:spcBef>
          <a:spcPts val="1272"/>
        </a:spcBef>
        <a:buClr>
          <a:srgbClr val="6BA342"/>
        </a:buClr>
        <a:buSzPct val="85000"/>
        <a:buFont typeface="Arial"/>
        <a:buChar char="•"/>
        <a:defRPr sz="3000" kern="1200" spc="-100" baseline="0">
          <a:ln w="1905">
            <a:noFill/>
          </a:ln>
          <a:solidFill>
            <a:srgbClr val="625F5E"/>
          </a:solidFill>
          <a:latin typeface="PT Sans"/>
          <a:ea typeface="+mn-ea"/>
          <a:cs typeface="PT Sans"/>
        </a:defRPr>
      </a:lvl1pPr>
      <a:lvl2pPr marL="740664" indent="-256032" algn="l" defTabSz="457200" rtl="0" eaLnBrk="1" latinLnBrk="0" hangingPunct="1">
        <a:spcBef>
          <a:spcPts val="200"/>
        </a:spcBef>
        <a:buClr>
          <a:srgbClr val="6BA342"/>
        </a:buClr>
        <a:buSzPct val="90000"/>
        <a:buFont typeface="Arial"/>
        <a:buChar char="–"/>
        <a:defRPr sz="2400" kern="1200" spc="-100" baseline="0">
          <a:solidFill>
            <a:srgbClr val="625F5E"/>
          </a:solidFill>
          <a:latin typeface="PT Sans"/>
          <a:ea typeface="+mn-ea"/>
          <a:cs typeface="PT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Consulting Engineer, </a:t>
            </a:r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Bryan Reinero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ConferenceHashTag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Series Data- Part 2</a:t>
            </a:r>
            <a:br>
              <a:rPr lang="en-US" dirty="0" smtClean="0"/>
            </a:br>
            <a:r>
              <a:rPr lang="en-US" dirty="0" smtClean="0"/>
              <a:t>Aggregations in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403" y="1652084"/>
            <a:ext cx="7887195" cy="48930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{  </a:t>
            </a:r>
            <a:r>
              <a:rPr lang="en-US" dirty="0">
                <a:solidFill>
                  <a:schemeClr val="bg2"/>
                </a:solidFill>
              </a:rPr>
              <a:t>_id: </a:t>
            </a:r>
            <a:r>
              <a:rPr lang="en-US" dirty="0" smtClean="0">
                <a:solidFill>
                  <a:schemeClr val="bg2"/>
                </a:solidFill>
              </a:rPr>
              <a:t>“900006:140312”</a:t>
            </a:r>
            <a:r>
              <a:rPr lang="en-US" dirty="0" smtClean="0"/>
              <a:t>, 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schemeClr val="accent1"/>
                </a:solidFill>
              </a:rPr>
              <a:t>: [</a:t>
            </a:r>
          </a:p>
          <a:p>
            <a:r>
              <a:rPr lang="en-US" dirty="0">
                <a:solidFill>
                  <a:schemeClr val="accent1"/>
                </a:solidFill>
              </a:rPr>
              <a:t>      { speed: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, time: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 },</a:t>
            </a:r>
          </a:p>
          <a:p>
            <a:r>
              <a:rPr lang="en-US" dirty="0">
                <a:solidFill>
                  <a:schemeClr val="accent1"/>
                </a:solidFill>
              </a:rPr>
              <a:t>      { speed: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, time: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 },</a:t>
            </a:r>
          </a:p>
          <a:p>
            <a:r>
              <a:rPr lang="en-US" dirty="0">
                <a:solidFill>
                  <a:schemeClr val="accent1"/>
                </a:solidFill>
              </a:rPr>
              <a:t>      { speed: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, time: </a:t>
            </a:r>
            <a:r>
              <a:rPr lang="en-US" dirty="0" err="1">
                <a:solidFill>
                  <a:schemeClr val="accent1"/>
                </a:solidFill>
              </a:rPr>
              <a:t>NaN</a:t>
            </a:r>
            <a:r>
              <a:rPr lang="en-US" dirty="0">
                <a:solidFill>
                  <a:schemeClr val="accent1"/>
                </a:solidFill>
              </a:rPr>
              <a:t> },</a:t>
            </a:r>
          </a:p>
          <a:p>
            <a:r>
              <a:rPr lang="en-US" dirty="0">
                <a:solidFill>
                  <a:schemeClr val="accent1"/>
                </a:solidFill>
              </a:rPr>
              <a:t>      ...</a:t>
            </a:r>
          </a:p>
          <a:p>
            <a:r>
              <a:rPr lang="en-US" dirty="0">
                <a:solidFill>
                  <a:schemeClr val="accent1"/>
                </a:solidFill>
              </a:rPr>
              <a:t>  ]</a:t>
            </a:r>
            <a:r>
              <a:rPr lang="en-US" dirty="0"/>
              <a:t>,</a:t>
            </a:r>
          </a:p>
          <a:p>
            <a:pPr>
              <a:lnSpc>
                <a:spcPct val="70000"/>
              </a:lnSpc>
            </a:pPr>
            <a:r>
              <a:rPr lang="en-US" dirty="0"/>
              <a:t>  conditions: {</a:t>
            </a:r>
          </a:p>
          <a:p>
            <a:pPr>
              <a:lnSpc>
                <a:spcPct val="70000"/>
              </a:lnSpc>
            </a:pPr>
            <a:r>
              <a:rPr lang="en-US" dirty="0"/>
              <a:t>      status: "Snow / Ice Conditions",</a:t>
            </a:r>
          </a:p>
          <a:p>
            <a:pPr>
              <a:lnSpc>
                <a:spcPct val="70000"/>
              </a:lnSpc>
            </a:pPr>
            <a:r>
              <a:rPr lang="en-US" dirty="0"/>
              <a:t>      pavement: "Icy Spots",</a:t>
            </a:r>
          </a:p>
          <a:p>
            <a:pPr>
              <a:lnSpc>
                <a:spcPct val="70000"/>
              </a:lnSpc>
            </a:pPr>
            <a:r>
              <a:rPr lang="en-US" dirty="0"/>
              <a:t>      weather: "Light Snow"</a:t>
            </a:r>
          </a:p>
          <a:p>
            <a:pPr>
              <a:lnSpc>
                <a:spcPct val="70000"/>
              </a:lnSpc>
            </a:pPr>
            <a:r>
              <a:rPr lang="en-US" dirty="0"/>
              <a:t>  }</a:t>
            </a:r>
          </a:p>
          <a:p>
            <a:r>
              <a:rPr lang="en-US" dirty="0" smtClean="0"/>
              <a:t>}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Document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42606" y="2134178"/>
            <a:ext cx="36471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Pre-allocated,</a:t>
            </a:r>
          </a:p>
          <a:p>
            <a:r>
              <a:rPr lang="en-US" sz="3200" dirty="0" smtClean="0">
                <a:solidFill>
                  <a:schemeClr val="accent1"/>
                </a:solidFill>
              </a:rPr>
              <a:t>60 element array of 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p</a:t>
            </a:r>
            <a:r>
              <a:rPr lang="en-US" sz="3200" dirty="0" smtClean="0">
                <a:solidFill>
                  <a:schemeClr val="accent1"/>
                </a:solidFill>
              </a:rPr>
              <a:t>er-minute data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4152200" y="2576521"/>
            <a:ext cx="990406" cy="342487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4152200" y="2919008"/>
            <a:ext cx="990406" cy="377961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1"/>
          </p:cNvCxnSpPr>
          <p:nvPr/>
        </p:nvCxnSpPr>
        <p:spPr>
          <a:xfrm flipH="1" flipV="1">
            <a:off x="4152200" y="2918428"/>
            <a:ext cx="990406" cy="580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Charts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319009"/>
              </p:ext>
            </p:extLst>
          </p:nvPr>
        </p:nvGraphicFramePr>
        <p:xfrm>
          <a:off x="1157949" y="2023989"/>
          <a:ext cx="6681329" cy="4134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57949" y="1650123"/>
            <a:ext cx="6522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 err="1" smtClean="0">
                <a:solidFill>
                  <a:schemeClr val="bg2"/>
                </a:solidFill>
              </a:rPr>
              <a:t>db.linkData.find</a:t>
            </a:r>
            <a:r>
              <a:rPr lang="da-DK" sz="2400" dirty="0">
                <a:solidFill>
                  <a:schemeClr val="bg2"/>
                </a:solidFill>
              </a:rPr>
              <a:t>( { _id : /^20484097:</a:t>
            </a:r>
            <a:r>
              <a:rPr lang="da-DK" sz="2400" dirty="0" smtClean="0">
                <a:solidFill>
                  <a:schemeClr val="bg2"/>
                </a:solidFill>
              </a:rPr>
              <a:t>2014031/ </a:t>
            </a:r>
            <a:r>
              <a:rPr lang="da-DK" sz="2400" dirty="0">
                <a:solidFill>
                  <a:schemeClr val="bg2"/>
                </a:solidFill>
              </a:rPr>
              <a:t>} )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44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Rollups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28403" y="1652084"/>
            <a:ext cx="7887195" cy="489300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60000"/>
              </a:lnSpc>
            </a:pPr>
            <a:r>
              <a:rPr lang="en-US" dirty="0" smtClean="0"/>
              <a:t>{  _id</a:t>
            </a:r>
            <a:r>
              <a:rPr lang="en-US" dirty="0"/>
              <a:t>: "20484097:20140204",</a:t>
            </a:r>
          </a:p>
          <a:p>
            <a:pPr>
              <a:lnSpc>
                <a:spcPct val="60000"/>
              </a:lnSpc>
            </a:pPr>
            <a:r>
              <a:rPr lang="en-US" dirty="0"/>
              <a:t>    </a:t>
            </a:r>
            <a:r>
              <a:rPr lang="en-US" dirty="0" smtClean="0"/>
              <a:t>hours</a:t>
            </a:r>
            <a:r>
              <a:rPr lang="en-US" dirty="0"/>
              <a:t>: [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{ speed: { sum: </a:t>
            </a:r>
            <a:r>
              <a:rPr lang="en-US" dirty="0" smtClean="0"/>
              <a:t>1889, count: 60 }</a:t>
            </a:r>
            <a:endParaRPr lang="en-US" dirty="0"/>
          </a:p>
          <a:p>
            <a:pPr>
              <a:lnSpc>
                <a:spcPct val="60000"/>
              </a:lnSpc>
            </a:pPr>
            <a:r>
              <a:rPr lang="en-US" dirty="0"/>
              <a:t>          time: { sum: </a:t>
            </a:r>
            <a:r>
              <a:rPr lang="en-US" dirty="0" smtClean="0"/>
              <a:t>20562,</a:t>
            </a:r>
            <a:r>
              <a:rPr lang="en-US" dirty="0"/>
              <a:t> count: 60 </a:t>
            </a:r>
            <a:r>
              <a:rPr lang="en-US" dirty="0" smtClean="0"/>
              <a:t>}</a:t>
            </a:r>
            <a:r>
              <a:rPr lang="en-US" dirty="0"/>
              <a:t>,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conditions: {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  status: "Snow / Ice Conditions",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  pavement: "Icy Spots",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  weather: "Light Snow"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}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},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{ speed: </a:t>
            </a:r>
            <a:r>
              <a:rPr lang="en-US" dirty="0" smtClean="0"/>
              <a:t>{</a:t>
            </a:r>
            <a:r>
              <a:rPr lang="en-US" dirty="0"/>
              <a:t>m: </a:t>
            </a:r>
            <a:r>
              <a:rPr lang="en-US" dirty="0" smtClean="0"/>
              <a:t>1892, </a:t>
            </a:r>
            <a:r>
              <a:rPr lang="en-US" dirty="0"/>
              <a:t>count: 60 </a:t>
            </a:r>
            <a:r>
              <a:rPr lang="en-US" dirty="0" smtClean="0"/>
              <a:t>}</a:t>
            </a:r>
            <a:r>
              <a:rPr lang="en-US" dirty="0"/>
              <a:t>,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time: </a:t>
            </a:r>
            <a:r>
              <a:rPr lang="en-US" dirty="0" smtClean="0"/>
              <a:t>{</a:t>
            </a:r>
            <a:r>
              <a:rPr lang="en-US" dirty="0"/>
              <a:t>sum: </a:t>
            </a:r>
            <a:r>
              <a:rPr lang="en-US" dirty="0" smtClean="0"/>
              <a:t>20442</a:t>
            </a:r>
            <a:r>
              <a:rPr lang="en-US" dirty="0"/>
              <a:t>, count: 60 </a:t>
            </a:r>
            <a:r>
              <a:rPr lang="en-US" dirty="0" smtClean="0"/>
              <a:t>}</a:t>
            </a:r>
            <a:r>
              <a:rPr lang="en-US" dirty="0"/>
              <a:t>,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conditions: {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  status: "Snow / Ice Conditions",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  pavement: </a:t>
            </a:r>
            <a:r>
              <a:rPr lang="en-US" dirty="0" smtClean="0"/>
              <a:t>"</a:t>
            </a:r>
            <a:r>
              <a:rPr lang="en-US" dirty="0"/>
              <a:t>Slush</a:t>
            </a:r>
            <a:r>
              <a:rPr lang="en-US" dirty="0" smtClean="0"/>
              <a:t>"</a:t>
            </a:r>
            <a:r>
              <a:rPr lang="en-US" dirty="0"/>
              <a:t>,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  weather: "Light Snow"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  }</a:t>
            </a:r>
          </a:p>
          <a:p>
            <a:pPr>
              <a:lnSpc>
                <a:spcPct val="60000"/>
              </a:lnSpc>
            </a:pPr>
            <a:r>
              <a:rPr lang="en-US" dirty="0"/>
              <a:t>        }</a:t>
            </a:r>
          </a:p>
          <a:p>
            <a:pPr>
              <a:lnSpc>
                <a:spcPct val="60000"/>
              </a:lnSpc>
            </a:pPr>
            <a:r>
              <a:rPr lang="en-US" dirty="0"/>
              <a:t>    </a:t>
            </a:r>
            <a:r>
              <a:rPr lang="en-US" dirty="0" smtClean="0"/>
              <a:t>]}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141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 retention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11156" y="5055081"/>
            <a:ext cx="6186109" cy="50299"/>
          </a:xfrm>
          <a:prstGeom prst="line">
            <a:avLst/>
          </a:prstGeom>
          <a:ln w="31750">
            <a:solidFill>
              <a:srgbClr val="3366FF"/>
            </a:solidFill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911156" y="1534128"/>
            <a:ext cx="0" cy="3520953"/>
          </a:xfrm>
          <a:prstGeom prst="line">
            <a:avLst/>
          </a:prstGeom>
          <a:ln w="31750">
            <a:solidFill>
              <a:srgbClr val="3366FF"/>
            </a:solidFill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911156" y="3282031"/>
            <a:ext cx="842417" cy="352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11156" y="2390720"/>
            <a:ext cx="176027" cy="3520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11156" y="4177848"/>
            <a:ext cx="5834054" cy="35209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4041" y="2390720"/>
            <a:ext cx="146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 per hour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57847" y="3267798"/>
            <a:ext cx="135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 per day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45812" y="1852458"/>
            <a:ext cx="81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days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53573" y="2809646"/>
            <a:ext cx="1111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months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733131" y="3285988"/>
            <a:ext cx="72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1year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1" idx="2"/>
          </p:cNvCxnSpPr>
          <p:nvPr/>
        </p:nvCxnSpPr>
        <p:spPr>
          <a:xfrm flipH="1">
            <a:off x="2187770" y="2221790"/>
            <a:ext cx="565803" cy="330901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2" idx="2"/>
          </p:cNvCxnSpPr>
          <p:nvPr/>
        </p:nvCxnSpPr>
        <p:spPr>
          <a:xfrm flipH="1">
            <a:off x="2883529" y="3178978"/>
            <a:ext cx="425653" cy="279101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2"/>
          </p:cNvCxnSpPr>
          <p:nvPr/>
        </p:nvCxnSpPr>
        <p:spPr>
          <a:xfrm flipH="1">
            <a:off x="7870944" y="3655320"/>
            <a:ext cx="226321" cy="695573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4041" y="4160611"/>
            <a:ext cx="164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 per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3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with The Aggregation Framework</a:t>
            </a:r>
          </a:p>
        </p:txBody>
      </p:sp>
    </p:spTree>
    <p:extLst>
      <p:ext uri="{BB962C8B-B14F-4D97-AF65-F5344CB8AC3E}">
        <p14:creationId xmlns:p14="http://schemas.microsoft.com/office/powerpoint/2010/main" val="161776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 operations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96008" y="2513983"/>
            <a:ext cx="13140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latin typeface="Source Code Pro"/>
                <a:cs typeface="Source Code Pro"/>
              </a:rPr>
              <a:t>grep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3643479" y="2513983"/>
            <a:ext cx="318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|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962433" y="2513983"/>
            <a:ext cx="1125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Source Code Pro"/>
                <a:cs typeface="Source Code Pro"/>
              </a:rPr>
              <a:t>sort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5272201" y="2513983"/>
            <a:ext cx="318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|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5591155" y="2513983"/>
            <a:ext cx="1251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uniq</a:t>
            </a:r>
            <a:endParaRPr lang="en-US" sz="4400" dirty="0"/>
          </a:p>
        </p:txBody>
      </p:sp>
      <p:sp>
        <p:nvSpPr>
          <p:cNvPr id="10" name="Right Arrow 9"/>
          <p:cNvSpPr/>
          <p:nvPr/>
        </p:nvSpPr>
        <p:spPr>
          <a:xfrm>
            <a:off x="1117600" y="359308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38300" y="1384012"/>
            <a:ext cx="58722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545450"/>
                </a:solidFill>
              </a:rPr>
              <a:t>Piping </a:t>
            </a:r>
            <a:r>
              <a:rPr lang="en-US" sz="3200" dirty="0">
                <a:solidFill>
                  <a:srgbClr val="545450"/>
                </a:solidFill>
              </a:rPr>
              <a:t>command </a:t>
            </a:r>
            <a:r>
              <a:rPr lang="en-US" sz="3200" dirty="0" smtClean="0">
                <a:solidFill>
                  <a:srgbClr val="545450"/>
                </a:solidFill>
              </a:rPr>
              <a:t>line operations</a:t>
            </a:r>
            <a:endParaRPr lang="en-US" sz="3200" dirty="0">
              <a:solidFill>
                <a:srgbClr val="5454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58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94 0.00185 " pathEditMode="relative" ptsTypes="AA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Pipelining operations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40687" y="2501900"/>
            <a:ext cx="2035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Source Code Pro"/>
                <a:cs typeface="Source Code Pro"/>
              </a:rPr>
              <a:t>$match</a:t>
            </a:r>
            <a:endParaRPr lang="en-US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3608812" y="2501900"/>
            <a:ext cx="19416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Source Code Pro"/>
                <a:cs typeface="Source Code Pro"/>
              </a:rPr>
              <a:t>$group</a:t>
            </a:r>
            <a:endParaRPr lang="en-US" sz="4400" dirty="0"/>
          </a:p>
        </p:txBody>
      </p:sp>
      <p:sp>
        <p:nvSpPr>
          <p:cNvPr id="24" name="TextBox 23"/>
          <p:cNvSpPr txBox="1"/>
          <p:nvPr/>
        </p:nvSpPr>
        <p:spPr>
          <a:xfrm>
            <a:off x="5898028" y="2501900"/>
            <a:ext cx="318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|</a:t>
            </a:r>
            <a:endParaRPr lang="en-US" sz="4400" dirty="0"/>
          </a:p>
        </p:txBody>
      </p:sp>
      <p:sp>
        <p:nvSpPr>
          <p:cNvPr id="25" name="TextBox 24"/>
          <p:cNvSpPr txBox="1"/>
          <p:nvPr/>
        </p:nvSpPr>
        <p:spPr>
          <a:xfrm>
            <a:off x="6535936" y="2501900"/>
            <a:ext cx="1415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$sort</a:t>
            </a:r>
            <a:endParaRPr lang="en-US" sz="4400" dirty="0"/>
          </a:p>
        </p:txBody>
      </p:sp>
      <p:sp>
        <p:nvSpPr>
          <p:cNvPr id="26" name="Right Arrow 25"/>
          <p:cNvSpPr/>
          <p:nvPr/>
        </p:nvSpPr>
        <p:spPr>
          <a:xfrm>
            <a:off x="1117600" y="359308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48000" y="2501900"/>
            <a:ext cx="3189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|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1251915" y="1396712"/>
            <a:ext cx="5489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545450"/>
                </a:solidFill>
              </a:rPr>
              <a:t>Piping aggregation operations</a:t>
            </a:r>
            <a:endParaRPr lang="en-US" sz="3200" dirty="0">
              <a:solidFill>
                <a:srgbClr val="54545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7851" y="4298434"/>
            <a:ext cx="298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tream of documents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131969" y="4298434"/>
            <a:ext cx="2524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Result </a:t>
            </a:r>
            <a:r>
              <a:rPr lang="en-US" sz="2400" dirty="0" smtClean="0"/>
              <a:t>documents</a:t>
            </a:r>
            <a:endParaRPr lang="en-US" sz="2400" dirty="0"/>
          </a:p>
        </p:txBody>
      </p:sp>
      <p:cxnSp>
        <p:nvCxnSpPr>
          <p:cNvPr id="31" name="Straight Arrow Connector 30"/>
          <p:cNvCxnSpPr>
            <a:stCxn id="29" idx="3"/>
            <a:endCxn id="30" idx="1"/>
          </p:cNvCxnSpPr>
          <p:nvPr/>
        </p:nvCxnSpPr>
        <p:spPr>
          <a:xfrm>
            <a:off x="3405089" y="4529267"/>
            <a:ext cx="2726880" cy="0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21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63194 0.00185 " pathEditMode="relative" ptsTypes="AA">
                                      <p:cBhvr>
                                        <p:cTn id="3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 animBg="1"/>
      <p:bldP spid="26" grpId="1" animBg="1"/>
      <p:bldP spid="27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{ </a:t>
            </a:r>
            <a:r>
              <a:rPr lang="en-US" sz="2400" dirty="0">
                <a:solidFill>
                  <a:schemeClr val="bg2"/>
                </a:solidFill>
              </a:rPr>
              <a:t>$match: { </a:t>
            </a:r>
            <a:r>
              <a:rPr lang="en-US" sz="2400" dirty="0" smtClean="0">
                <a:solidFill>
                  <a:schemeClr val="bg2"/>
                </a:solidFill>
              </a:rPr>
              <a:t>”_id" </a:t>
            </a:r>
            <a:r>
              <a:rPr lang="en-US" sz="2400" dirty="0">
                <a:solidFill>
                  <a:schemeClr val="bg2"/>
                </a:solidFill>
              </a:rPr>
              <a:t>: /^20484097:/ } 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{ </a:t>
            </a:r>
            <a:r>
              <a:rPr lang="nl-NL" sz="2400" dirty="0">
                <a:solidFill>
                  <a:schemeClr val="bg2"/>
                </a:solidFill>
              </a:rPr>
              <a:t>$project: { "</a:t>
            </a:r>
            <a:r>
              <a:rPr lang="nl-NL" sz="2400" dirty="0" err="1">
                <a:solidFill>
                  <a:schemeClr val="bg2"/>
                </a:solidFill>
              </a:rPr>
              <a:t>data.speed</a:t>
            </a:r>
            <a:r>
              <a:rPr lang="nl-NL" sz="2400" dirty="0">
                <a:solidFill>
                  <a:schemeClr val="bg2"/>
                </a:solidFill>
              </a:rPr>
              <a:t>": </a:t>
            </a:r>
            <a:r>
              <a:rPr lang="nl-NL" sz="2400" dirty="0" smtClean="0">
                <a:solidFill>
                  <a:schemeClr val="bg2"/>
                </a:solidFill>
              </a:rPr>
              <a:t>1 } </a:t>
            </a:r>
            <a:r>
              <a:rPr lang="nl-NL" sz="2400" dirty="0">
                <a:solidFill>
                  <a:schemeClr val="bg2"/>
                </a:solidFill>
              </a:rPr>
              <a:t>}</a:t>
            </a:r>
            <a:r>
              <a:rPr lang="en-US" sz="2400" dirty="0" smtClean="0">
                <a:solidFill>
                  <a:schemeClr val="bg2"/>
                </a:solidFill>
              </a:rPr>
              <a:t> ,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pl-PL" sz="2400" dirty="0" smtClean="0">
                <a:solidFill>
                  <a:schemeClr val="bg2"/>
                </a:solidFill>
              </a:rPr>
              <a:t>   { </a:t>
            </a:r>
            <a:r>
              <a:rPr lang="pl-PL" sz="2400" dirty="0">
                <a:solidFill>
                  <a:schemeClr val="bg2"/>
                </a:solidFill>
              </a:rPr>
              <a:t>$</a:t>
            </a:r>
            <a:r>
              <a:rPr lang="pl-PL" sz="2400" dirty="0" err="1">
                <a:solidFill>
                  <a:schemeClr val="bg2"/>
                </a:solidFill>
              </a:rPr>
              <a:t>unwind</a:t>
            </a:r>
            <a:r>
              <a:rPr lang="pl-PL" sz="2400" dirty="0">
                <a:solidFill>
                  <a:schemeClr val="bg2"/>
                </a:solidFill>
              </a:rPr>
              <a:t>: "$data"}</a:t>
            </a:r>
            <a:r>
              <a:rPr lang="pl-PL" sz="2400" dirty="0" smtClean="0">
                <a:solidFill>
                  <a:schemeClr val="bg2"/>
                </a:solidFill>
              </a:rPr>
              <a:t>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$group: { _id: </a:t>
            </a:r>
            <a:r>
              <a:rPr lang="en-US" sz="2400" dirty="0" smtClean="0">
                <a:solidFill>
                  <a:schemeClr val="bg2"/>
                </a:solidFill>
              </a:rPr>
              <a:t>“”</a:t>
            </a:r>
            <a:r>
              <a:rPr lang="en-US" sz="2400" dirty="0" smtClean="0">
                <a:solidFill>
                  <a:schemeClr val="bg2"/>
                </a:solidFill>
              </a:rPr>
              <a:t>, 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: { $</a:t>
            </a:r>
            <a:r>
              <a:rPr lang="en-US" sz="2400" dirty="0" err="1">
                <a:solidFill>
                  <a:schemeClr val="bg2"/>
                </a:solidFill>
              </a:rPr>
              <a:t>avg</a:t>
            </a:r>
            <a:r>
              <a:rPr lang="en-US" sz="2400" dirty="0">
                <a:solidFill>
                  <a:schemeClr val="bg2"/>
                </a:solidFill>
              </a:rPr>
              <a:t>: "$</a:t>
            </a:r>
            <a:r>
              <a:rPr lang="en-US" sz="2400" dirty="0" err="1">
                <a:solidFill>
                  <a:schemeClr val="bg2"/>
                </a:solidFill>
              </a:rPr>
              <a:t>data.speed</a:t>
            </a:r>
            <a:r>
              <a:rPr lang="en-US" sz="2400" dirty="0">
                <a:solidFill>
                  <a:schemeClr val="bg2"/>
                </a:solidFill>
              </a:rPr>
              <a:t>"} } </a:t>
            </a:r>
            <a:r>
              <a:rPr lang="en-US" sz="2400" dirty="0" smtClean="0">
                <a:solidFill>
                  <a:schemeClr val="bg2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"_id" : 20484097, "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" 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71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8739" y="4954486"/>
            <a:ext cx="73148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6BA342"/>
                </a:solidFill>
              </a:rPr>
              <a:t>Select documents on the target segment</a:t>
            </a:r>
            <a:endParaRPr lang="en-US" sz="3200" dirty="0">
              <a:solidFill>
                <a:srgbClr val="6BA3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</a:t>
            </a:r>
            <a:r>
              <a:rPr lang="en-US" sz="2400" dirty="0" smtClean="0">
                <a:solidFill>
                  <a:schemeClr val="accent1"/>
                </a:solidFill>
              </a:rPr>
              <a:t>{ </a:t>
            </a:r>
            <a:r>
              <a:rPr lang="en-US" sz="2400" dirty="0">
                <a:solidFill>
                  <a:schemeClr val="accent1"/>
                </a:solidFill>
              </a:rPr>
              <a:t>$match: { </a:t>
            </a:r>
            <a:r>
              <a:rPr lang="en-US" sz="2400" dirty="0" smtClean="0">
                <a:solidFill>
                  <a:schemeClr val="accent1"/>
                </a:solidFill>
              </a:rPr>
              <a:t>”_id" </a:t>
            </a:r>
            <a:r>
              <a:rPr lang="en-US" sz="2400" dirty="0">
                <a:solidFill>
                  <a:schemeClr val="accent1"/>
                </a:solidFill>
              </a:rPr>
              <a:t>: /^20484097:/ </a:t>
            </a:r>
            <a:r>
              <a:rPr lang="en-US" sz="2400" dirty="0" smtClean="0">
                <a:solidFill>
                  <a:schemeClr val="accent1"/>
                </a:solidFill>
              </a:rPr>
              <a:t>} </a:t>
            </a:r>
            <a:r>
              <a:rPr lang="en-US" sz="2400" dirty="0">
                <a:solidFill>
                  <a:schemeClr val="accent1"/>
                </a:solidFill>
              </a:rPr>
              <a:t>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{ </a:t>
            </a:r>
            <a:r>
              <a:rPr lang="nl-NL" sz="2400" dirty="0">
                <a:solidFill>
                  <a:schemeClr val="bg2"/>
                </a:solidFill>
              </a:rPr>
              <a:t>$project: { "</a:t>
            </a:r>
            <a:r>
              <a:rPr lang="nl-NL" sz="2400" dirty="0" err="1">
                <a:solidFill>
                  <a:schemeClr val="bg2"/>
                </a:solidFill>
              </a:rPr>
              <a:t>data.speed</a:t>
            </a:r>
            <a:r>
              <a:rPr lang="nl-NL" sz="2400" dirty="0">
                <a:solidFill>
                  <a:schemeClr val="bg2"/>
                </a:solidFill>
              </a:rPr>
              <a:t>": 1, </a:t>
            </a:r>
            <a:r>
              <a:rPr lang="nl-NL" sz="2400" dirty="0" err="1">
                <a:solidFill>
                  <a:schemeClr val="bg2"/>
                </a:solidFill>
              </a:rPr>
              <a:t>linkId</a:t>
            </a:r>
            <a:r>
              <a:rPr lang="nl-NL" sz="2400" dirty="0">
                <a:solidFill>
                  <a:schemeClr val="bg2"/>
                </a:solidFill>
              </a:rPr>
              <a:t>: 1 } }</a:t>
            </a:r>
            <a:r>
              <a:rPr lang="en-US" sz="2400" dirty="0" smtClean="0">
                <a:solidFill>
                  <a:schemeClr val="bg2"/>
                </a:solidFill>
              </a:rPr>
              <a:t> ,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pl-PL" sz="2400" dirty="0" smtClean="0">
                <a:solidFill>
                  <a:schemeClr val="bg2"/>
                </a:solidFill>
              </a:rPr>
              <a:t>   { </a:t>
            </a:r>
            <a:r>
              <a:rPr lang="pl-PL" sz="2400" dirty="0">
                <a:solidFill>
                  <a:schemeClr val="bg2"/>
                </a:solidFill>
              </a:rPr>
              <a:t>$</a:t>
            </a:r>
            <a:r>
              <a:rPr lang="pl-PL" sz="2400" dirty="0" err="1">
                <a:solidFill>
                  <a:schemeClr val="bg2"/>
                </a:solidFill>
              </a:rPr>
              <a:t>unwind</a:t>
            </a:r>
            <a:r>
              <a:rPr lang="pl-PL" sz="2400" dirty="0">
                <a:solidFill>
                  <a:schemeClr val="bg2"/>
                </a:solidFill>
              </a:rPr>
              <a:t>: "$data"}</a:t>
            </a:r>
            <a:r>
              <a:rPr lang="pl-PL" sz="2400" dirty="0" smtClean="0">
                <a:solidFill>
                  <a:schemeClr val="bg2"/>
                </a:solidFill>
              </a:rPr>
              <a:t>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$group: { _id: "$</a:t>
            </a:r>
            <a:r>
              <a:rPr lang="en-US" sz="2400" dirty="0" err="1">
                <a:solidFill>
                  <a:schemeClr val="bg2"/>
                </a:solidFill>
              </a:rPr>
              <a:t>linkId</a:t>
            </a:r>
            <a:r>
              <a:rPr lang="en-US" sz="2400" dirty="0">
                <a:solidFill>
                  <a:schemeClr val="bg2"/>
                </a:solidFill>
              </a:rPr>
              <a:t>", 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: { $</a:t>
            </a:r>
            <a:r>
              <a:rPr lang="en-US" sz="2400" dirty="0" err="1">
                <a:solidFill>
                  <a:schemeClr val="bg2"/>
                </a:solidFill>
              </a:rPr>
              <a:t>avg</a:t>
            </a:r>
            <a:r>
              <a:rPr lang="en-US" sz="2400" dirty="0">
                <a:solidFill>
                  <a:schemeClr val="bg2"/>
                </a:solidFill>
              </a:rPr>
              <a:t>: "$</a:t>
            </a:r>
            <a:r>
              <a:rPr lang="en-US" sz="2400" dirty="0" err="1">
                <a:solidFill>
                  <a:schemeClr val="bg2"/>
                </a:solidFill>
              </a:rPr>
              <a:t>data.speed</a:t>
            </a:r>
            <a:r>
              <a:rPr lang="en-US" sz="2400" dirty="0">
                <a:solidFill>
                  <a:schemeClr val="bg2"/>
                </a:solidFill>
              </a:rPr>
              <a:t>"} } </a:t>
            </a:r>
            <a:r>
              <a:rPr lang="en-US" sz="2400" dirty="0" smtClean="0">
                <a:solidFill>
                  <a:schemeClr val="bg2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"_id" : 20484097, "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" 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43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8739" y="4954486"/>
            <a:ext cx="63569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6BA342"/>
                </a:solidFill>
              </a:rPr>
              <a:t>Keep only the fields we really need</a:t>
            </a:r>
            <a:endParaRPr lang="en-US" sz="3200" dirty="0">
              <a:solidFill>
                <a:srgbClr val="6BA3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{ </a:t>
            </a:r>
            <a:r>
              <a:rPr lang="en-US" sz="2400" dirty="0">
                <a:solidFill>
                  <a:schemeClr val="bg2"/>
                </a:solidFill>
              </a:rPr>
              <a:t>$match: { </a:t>
            </a:r>
            <a:r>
              <a:rPr lang="en-US" sz="2400" dirty="0" smtClean="0">
                <a:solidFill>
                  <a:schemeClr val="bg2"/>
                </a:solidFill>
              </a:rPr>
              <a:t>”_id" </a:t>
            </a:r>
            <a:r>
              <a:rPr lang="en-US" sz="2400" dirty="0">
                <a:solidFill>
                  <a:schemeClr val="bg2"/>
                </a:solidFill>
              </a:rPr>
              <a:t>: </a:t>
            </a:r>
            <a:r>
              <a:rPr lang="en-US" sz="2400" dirty="0" smtClean="0">
                <a:solidFill>
                  <a:schemeClr val="bg2"/>
                </a:solidFill>
              </a:rPr>
              <a:t>/^20484097:/ </a:t>
            </a:r>
            <a:r>
              <a:rPr lang="en-US" sz="2400" dirty="0">
                <a:solidFill>
                  <a:schemeClr val="bg2"/>
                </a:solidFill>
              </a:rPr>
              <a:t>} 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nl-NL" sz="2400" dirty="0" smtClean="0">
                <a:solidFill>
                  <a:schemeClr val="accent1"/>
                </a:solidFill>
              </a:rPr>
              <a:t>{ </a:t>
            </a:r>
            <a:r>
              <a:rPr lang="nl-NL" sz="2400" dirty="0">
                <a:solidFill>
                  <a:schemeClr val="accent1"/>
                </a:solidFill>
              </a:rPr>
              <a:t>$project: { "</a:t>
            </a:r>
            <a:r>
              <a:rPr lang="nl-NL" sz="2400" dirty="0" err="1">
                <a:solidFill>
                  <a:schemeClr val="accent1"/>
                </a:solidFill>
              </a:rPr>
              <a:t>data.speed</a:t>
            </a:r>
            <a:r>
              <a:rPr lang="nl-NL" sz="2400" dirty="0">
                <a:solidFill>
                  <a:schemeClr val="accent1"/>
                </a:solidFill>
              </a:rPr>
              <a:t>": 1, </a:t>
            </a:r>
            <a:r>
              <a:rPr lang="nl-NL" sz="2400" dirty="0" err="1">
                <a:solidFill>
                  <a:schemeClr val="accent1"/>
                </a:solidFill>
              </a:rPr>
              <a:t>linkId</a:t>
            </a:r>
            <a:r>
              <a:rPr lang="nl-NL" sz="2400" dirty="0">
                <a:solidFill>
                  <a:schemeClr val="accent1"/>
                </a:solidFill>
              </a:rPr>
              <a:t>: 1 } }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pl-PL" sz="2400" dirty="0" smtClean="0">
                <a:solidFill>
                  <a:schemeClr val="bg2"/>
                </a:solidFill>
              </a:rPr>
              <a:t>   { </a:t>
            </a:r>
            <a:r>
              <a:rPr lang="pl-PL" sz="2400" dirty="0">
                <a:solidFill>
                  <a:schemeClr val="bg2"/>
                </a:solidFill>
              </a:rPr>
              <a:t>$</a:t>
            </a:r>
            <a:r>
              <a:rPr lang="pl-PL" sz="2400" dirty="0" err="1">
                <a:solidFill>
                  <a:schemeClr val="bg2"/>
                </a:solidFill>
              </a:rPr>
              <a:t>unwind</a:t>
            </a:r>
            <a:r>
              <a:rPr lang="pl-PL" sz="2400" dirty="0">
                <a:solidFill>
                  <a:schemeClr val="bg2"/>
                </a:solidFill>
              </a:rPr>
              <a:t>: "$data"}</a:t>
            </a:r>
            <a:r>
              <a:rPr lang="pl-PL" sz="2400" dirty="0" smtClean="0">
                <a:solidFill>
                  <a:schemeClr val="bg2"/>
                </a:solidFill>
              </a:rPr>
              <a:t>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$group: { _id: "$</a:t>
            </a:r>
            <a:r>
              <a:rPr lang="en-US" sz="2400" dirty="0" err="1">
                <a:solidFill>
                  <a:schemeClr val="bg2"/>
                </a:solidFill>
              </a:rPr>
              <a:t>linkId</a:t>
            </a:r>
            <a:r>
              <a:rPr lang="en-US" sz="2400" dirty="0">
                <a:solidFill>
                  <a:schemeClr val="bg2"/>
                </a:solidFill>
              </a:rPr>
              <a:t>", 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: { $</a:t>
            </a:r>
            <a:r>
              <a:rPr lang="en-US" sz="2400" dirty="0" err="1">
                <a:solidFill>
                  <a:schemeClr val="bg2"/>
                </a:solidFill>
              </a:rPr>
              <a:t>avg</a:t>
            </a:r>
            <a:r>
              <a:rPr lang="en-US" sz="2400" dirty="0">
                <a:solidFill>
                  <a:schemeClr val="bg2"/>
                </a:solidFill>
              </a:rPr>
              <a:t>: "$</a:t>
            </a:r>
            <a:r>
              <a:rPr lang="en-US" sz="2400" dirty="0" err="1">
                <a:solidFill>
                  <a:schemeClr val="bg2"/>
                </a:solidFill>
              </a:rPr>
              <a:t>data.speed</a:t>
            </a:r>
            <a:r>
              <a:rPr lang="en-US" sz="2400" dirty="0">
                <a:solidFill>
                  <a:schemeClr val="bg2"/>
                </a:solidFill>
              </a:rPr>
              <a:t>"} } </a:t>
            </a:r>
            <a:r>
              <a:rPr lang="en-US" sz="2400" dirty="0" smtClean="0">
                <a:solidFill>
                  <a:schemeClr val="bg2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"_id" : 20484097, "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" 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70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Traffic Data Project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8403" y="1422033"/>
            <a:ext cx="7898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network of 16,000 speed sensors report </a:t>
            </a:r>
            <a:r>
              <a:rPr lang="en-US" sz="2800" dirty="0" smtClean="0"/>
              <a:t>data every minute.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98" y="2492934"/>
            <a:ext cx="5095367" cy="33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3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8739" y="4954486"/>
            <a:ext cx="622273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6BA342"/>
                </a:solidFill>
              </a:rPr>
              <a:t>Loop over the array of  data points</a:t>
            </a:r>
            <a:endParaRPr lang="en-US" sz="3200" dirty="0">
              <a:solidFill>
                <a:srgbClr val="6BA3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{ </a:t>
            </a:r>
            <a:r>
              <a:rPr lang="en-US" sz="2400" dirty="0">
                <a:solidFill>
                  <a:schemeClr val="bg2"/>
                </a:solidFill>
              </a:rPr>
              <a:t>$match: { </a:t>
            </a:r>
            <a:r>
              <a:rPr lang="en-US" sz="2400" dirty="0" smtClean="0">
                <a:solidFill>
                  <a:schemeClr val="bg2"/>
                </a:solidFill>
              </a:rPr>
              <a:t>”_id" </a:t>
            </a:r>
            <a:r>
              <a:rPr lang="en-US" sz="2400" dirty="0">
                <a:solidFill>
                  <a:schemeClr val="bg2"/>
                </a:solidFill>
              </a:rPr>
              <a:t>: /^20484097:/ } 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{ </a:t>
            </a:r>
            <a:r>
              <a:rPr lang="nl-NL" sz="2400" dirty="0">
                <a:solidFill>
                  <a:schemeClr val="bg2"/>
                </a:solidFill>
              </a:rPr>
              <a:t>$project: { "</a:t>
            </a:r>
            <a:r>
              <a:rPr lang="nl-NL" sz="2400" dirty="0" err="1">
                <a:solidFill>
                  <a:schemeClr val="bg2"/>
                </a:solidFill>
              </a:rPr>
              <a:t>data.speed</a:t>
            </a:r>
            <a:r>
              <a:rPr lang="nl-NL" sz="2400" dirty="0">
                <a:solidFill>
                  <a:schemeClr val="bg2"/>
                </a:solidFill>
              </a:rPr>
              <a:t>": 1, </a:t>
            </a:r>
            <a:r>
              <a:rPr lang="nl-NL" sz="2400" dirty="0" err="1">
                <a:solidFill>
                  <a:schemeClr val="bg2"/>
                </a:solidFill>
              </a:rPr>
              <a:t>linkId</a:t>
            </a:r>
            <a:r>
              <a:rPr lang="nl-NL" sz="2400" dirty="0">
                <a:solidFill>
                  <a:schemeClr val="bg2"/>
                </a:solidFill>
              </a:rPr>
              <a:t>: 1 } }</a:t>
            </a:r>
            <a:r>
              <a:rPr lang="en-US" sz="2400" dirty="0" smtClean="0">
                <a:solidFill>
                  <a:schemeClr val="bg2"/>
                </a:solidFill>
              </a:rPr>
              <a:t> ,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pl-PL" sz="2400" dirty="0" smtClean="0">
                <a:solidFill>
                  <a:schemeClr val="bg2"/>
                </a:solidFill>
              </a:rPr>
              <a:t>   </a:t>
            </a:r>
            <a:r>
              <a:rPr lang="pl-PL" sz="2400" dirty="0" smtClean="0">
                <a:solidFill>
                  <a:srgbClr val="6BA342"/>
                </a:solidFill>
              </a:rPr>
              <a:t>{ </a:t>
            </a:r>
            <a:r>
              <a:rPr lang="pl-PL" sz="2400" dirty="0">
                <a:solidFill>
                  <a:srgbClr val="6BA342"/>
                </a:solidFill>
              </a:rPr>
              <a:t>$</a:t>
            </a:r>
            <a:r>
              <a:rPr lang="pl-PL" sz="2400" dirty="0" err="1">
                <a:solidFill>
                  <a:srgbClr val="6BA342"/>
                </a:solidFill>
              </a:rPr>
              <a:t>unwind</a:t>
            </a:r>
            <a:r>
              <a:rPr lang="pl-PL" sz="2400" dirty="0">
                <a:solidFill>
                  <a:srgbClr val="6BA342"/>
                </a:solidFill>
              </a:rPr>
              <a:t>: "$data"}</a:t>
            </a:r>
            <a:r>
              <a:rPr lang="pl-PL" sz="2400" dirty="0" smtClean="0">
                <a:solidFill>
                  <a:schemeClr val="bg2"/>
                </a:solidFill>
              </a:rPr>
              <a:t>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$group: { _id: "$</a:t>
            </a:r>
            <a:r>
              <a:rPr lang="en-US" sz="2400" dirty="0" err="1">
                <a:solidFill>
                  <a:schemeClr val="bg2"/>
                </a:solidFill>
              </a:rPr>
              <a:t>linkId</a:t>
            </a:r>
            <a:r>
              <a:rPr lang="en-US" sz="2400" dirty="0">
                <a:solidFill>
                  <a:schemeClr val="bg2"/>
                </a:solidFill>
              </a:rPr>
              <a:t>", 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: { $</a:t>
            </a:r>
            <a:r>
              <a:rPr lang="en-US" sz="2400" dirty="0" err="1">
                <a:solidFill>
                  <a:schemeClr val="bg2"/>
                </a:solidFill>
              </a:rPr>
              <a:t>avg</a:t>
            </a:r>
            <a:r>
              <a:rPr lang="en-US" sz="2400" dirty="0">
                <a:solidFill>
                  <a:schemeClr val="bg2"/>
                </a:solidFill>
              </a:rPr>
              <a:t>: "$</a:t>
            </a:r>
            <a:r>
              <a:rPr lang="en-US" sz="2400" dirty="0" err="1">
                <a:solidFill>
                  <a:schemeClr val="bg2"/>
                </a:solidFill>
              </a:rPr>
              <a:t>data.speed</a:t>
            </a:r>
            <a:r>
              <a:rPr lang="en-US" sz="2400" dirty="0">
                <a:solidFill>
                  <a:schemeClr val="bg2"/>
                </a:solidFill>
              </a:rPr>
              <a:t>"} } </a:t>
            </a:r>
            <a:r>
              <a:rPr lang="en-US" sz="2400" dirty="0" smtClean="0">
                <a:solidFill>
                  <a:schemeClr val="bg2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"_id" : 20484097, "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" 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4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403" y="361291"/>
            <a:ext cx="7898954" cy="851683"/>
          </a:xfrm>
        </p:spPr>
        <p:txBody>
          <a:bodyPr/>
          <a:lstStyle/>
          <a:p>
            <a:r>
              <a:rPr lang="en-US" dirty="0"/>
              <a:t>What is the average speed </a:t>
            </a:r>
            <a:r>
              <a:rPr lang="en-US" dirty="0" smtClean="0"/>
              <a:t>for a given road segment?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8739" y="4954486"/>
            <a:ext cx="52501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6BA342"/>
                </a:solidFill>
              </a:rPr>
              <a:t>Use the handy $</a:t>
            </a:r>
            <a:r>
              <a:rPr lang="en-US" sz="3200" dirty="0" err="1" smtClean="0">
                <a:solidFill>
                  <a:srgbClr val="6BA342"/>
                </a:solidFill>
              </a:rPr>
              <a:t>avg</a:t>
            </a:r>
            <a:r>
              <a:rPr lang="en-US" sz="3200" dirty="0" smtClean="0">
                <a:solidFill>
                  <a:srgbClr val="6BA342"/>
                </a:solidFill>
              </a:rPr>
              <a:t> operator</a:t>
            </a:r>
            <a:endParaRPr lang="en-US" sz="3200" dirty="0">
              <a:solidFill>
                <a:srgbClr val="6BA34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5047" y="1951672"/>
            <a:ext cx="804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&gt;</a:t>
            </a:r>
            <a:r>
              <a:rPr lang="en-US" sz="2400" dirty="0">
                <a:solidFill>
                  <a:srgbClr val="6BA34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db.linkData.aggregate</a:t>
            </a:r>
            <a:r>
              <a:rPr lang="en-US" sz="2400" dirty="0">
                <a:solidFill>
                  <a:schemeClr val="bg2"/>
                </a:solidFill>
              </a:rPr>
              <a:t>( 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  { </a:t>
            </a:r>
            <a:r>
              <a:rPr lang="en-US" sz="2400" dirty="0">
                <a:solidFill>
                  <a:schemeClr val="bg2"/>
                </a:solidFill>
              </a:rPr>
              <a:t>$match: { </a:t>
            </a:r>
            <a:r>
              <a:rPr lang="en-US" sz="2400" dirty="0" smtClean="0">
                <a:solidFill>
                  <a:schemeClr val="bg2"/>
                </a:solidFill>
              </a:rPr>
              <a:t>”_id" </a:t>
            </a:r>
            <a:r>
              <a:rPr lang="en-US" sz="2400" dirty="0">
                <a:solidFill>
                  <a:schemeClr val="bg2"/>
                </a:solidFill>
              </a:rPr>
              <a:t>: /^20484097:/ } }</a:t>
            </a:r>
            <a:r>
              <a:rPr lang="en-US" sz="2400" dirty="0" smtClean="0">
                <a:solidFill>
                  <a:schemeClr val="bg2"/>
                </a:solidFill>
              </a:rPr>
              <a:t>,</a:t>
            </a: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{ </a:t>
            </a:r>
            <a:r>
              <a:rPr lang="nl-NL" sz="2400" dirty="0">
                <a:solidFill>
                  <a:schemeClr val="bg2"/>
                </a:solidFill>
              </a:rPr>
              <a:t>$project: { "</a:t>
            </a:r>
            <a:r>
              <a:rPr lang="nl-NL" sz="2400" dirty="0" err="1">
                <a:solidFill>
                  <a:schemeClr val="bg2"/>
                </a:solidFill>
              </a:rPr>
              <a:t>data.speed</a:t>
            </a:r>
            <a:r>
              <a:rPr lang="nl-NL" sz="2400" dirty="0">
                <a:solidFill>
                  <a:schemeClr val="bg2"/>
                </a:solidFill>
              </a:rPr>
              <a:t>": 1, </a:t>
            </a:r>
            <a:r>
              <a:rPr lang="nl-NL" sz="2400" dirty="0" err="1">
                <a:solidFill>
                  <a:schemeClr val="bg2"/>
                </a:solidFill>
              </a:rPr>
              <a:t>linkId</a:t>
            </a:r>
            <a:r>
              <a:rPr lang="nl-NL" sz="2400" dirty="0">
                <a:solidFill>
                  <a:schemeClr val="bg2"/>
                </a:solidFill>
              </a:rPr>
              <a:t>: 1 } }</a:t>
            </a:r>
            <a:r>
              <a:rPr lang="en-US" sz="2400" dirty="0" smtClean="0">
                <a:solidFill>
                  <a:schemeClr val="bg2"/>
                </a:solidFill>
              </a:rPr>
              <a:t> ,</a:t>
            </a:r>
            <a:endParaRPr lang="en-US" sz="2400" dirty="0">
              <a:solidFill>
                <a:schemeClr val="bg2"/>
              </a:solidFill>
            </a:endParaRPr>
          </a:p>
          <a:p>
            <a:r>
              <a:rPr lang="pl-PL" sz="2400" dirty="0" smtClean="0">
                <a:solidFill>
                  <a:schemeClr val="bg2"/>
                </a:solidFill>
              </a:rPr>
              <a:t>   { </a:t>
            </a:r>
            <a:r>
              <a:rPr lang="pl-PL" sz="2400" dirty="0">
                <a:solidFill>
                  <a:schemeClr val="bg2"/>
                </a:solidFill>
              </a:rPr>
              <a:t>$</a:t>
            </a:r>
            <a:r>
              <a:rPr lang="pl-PL" sz="2400" dirty="0" err="1">
                <a:solidFill>
                  <a:schemeClr val="bg2"/>
                </a:solidFill>
              </a:rPr>
              <a:t>unwind</a:t>
            </a:r>
            <a:r>
              <a:rPr lang="pl-PL" sz="2400" dirty="0">
                <a:solidFill>
                  <a:schemeClr val="bg2"/>
                </a:solidFill>
              </a:rPr>
              <a:t>: "$data"}</a:t>
            </a:r>
            <a:r>
              <a:rPr lang="pl-PL" sz="2400" dirty="0" smtClean="0">
                <a:solidFill>
                  <a:schemeClr val="bg2"/>
                </a:solidFill>
              </a:rPr>
              <a:t>,</a:t>
            </a:r>
            <a:endParaRPr lang="nl-NL" sz="2400" dirty="0" smtClean="0">
              <a:solidFill>
                <a:schemeClr val="bg2"/>
              </a:solidFill>
            </a:endParaRPr>
          </a:p>
          <a:p>
            <a:r>
              <a:rPr lang="nl-NL" sz="2400" dirty="0">
                <a:solidFill>
                  <a:schemeClr val="bg2"/>
                </a:solidFill>
              </a:rPr>
              <a:t> </a:t>
            </a:r>
            <a:r>
              <a:rPr lang="nl-NL" sz="2400" dirty="0" smtClean="0">
                <a:solidFill>
                  <a:schemeClr val="bg2"/>
                </a:solidFill>
              </a:rPr>
              <a:t>  </a:t>
            </a:r>
            <a:r>
              <a:rPr lang="en-US" sz="2400" dirty="0" smtClean="0">
                <a:solidFill>
                  <a:schemeClr val="accent1"/>
                </a:solidFill>
              </a:rPr>
              <a:t>{ </a:t>
            </a:r>
            <a:r>
              <a:rPr lang="en-US" sz="2400" dirty="0">
                <a:solidFill>
                  <a:schemeClr val="accent1"/>
                </a:solidFill>
              </a:rPr>
              <a:t>$group: { _id: "$</a:t>
            </a:r>
            <a:r>
              <a:rPr lang="en-US" sz="2400" dirty="0" err="1">
                <a:solidFill>
                  <a:schemeClr val="accent1"/>
                </a:solidFill>
              </a:rPr>
              <a:t>linkId</a:t>
            </a:r>
            <a:r>
              <a:rPr lang="en-US" sz="2400" dirty="0">
                <a:solidFill>
                  <a:schemeClr val="accent1"/>
                </a:solidFill>
              </a:rPr>
              <a:t>", </a:t>
            </a:r>
            <a:r>
              <a:rPr lang="en-US" sz="2400" dirty="0" err="1">
                <a:solidFill>
                  <a:schemeClr val="accent1"/>
                </a:solidFill>
              </a:rPr>
              <a:t>ave</a:t>
            </a:r>
            <a:r>
              <a:rPr lang="en-US" sz="2400" dirty="0">
                <a:solidFill>
                  <a:schemeClr val="accent1"/>
                </a:solidFill>
              </a:rPr>
              <a:t>: { $</a:t>
            </a:r>
            <a:r>
              <a:rPr lang="en-US" sz="2400" dirty="0" err="1">
                <a:solidFill>
                  <a:schemeClr val="accent1"/>
                </a:solidFill>
              </a:rPr>
              <a:t>avg</a:t>
            </a:r>
            <a:r>
              <a:rPr lang="en-US" sz="2400" dirty="0">
                <a:solidFill>
                  <a:schemeClr val="accent1"/>
                </a:solidFill>
              </a:rPr>
              <a:t>: "$</a:t>
            </a:r>
            <a:r>
              <a:rPr lang="en-US" sz="2400" dirty="0" err="1">
                <a:solidFill>
                  <a:schemeClr val="accent1"/>
                </a:solidFill>
              </a:rPr>
              <a:t>data.speed</a:t>
            </a:r>
            <a:r>
              <a:rPr lang="en-US" sz="2400" dirty="0">
                <a:solidFill>
                  <a:schemeClr val="accent1"/>
                </a:solidFill>
              </a:rPr>
              <a:t>"} } </a:t>
            </a:r>
            <a:r>
              <a:rPr lang="en-US" sz="2400" dirty="0" smtClean="0">
                <a:solidFill>
                  <a:schemeClr val="accent1"/>
                </a:solidFill>
              </a:rPr>
              <a:t>}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);</a:t>
            </a:r>
          </a:p>
          <a:p>
            <a:r>
              <a:rPr lang="en-US" sz="2400" dirty="0" smtClean="0">
                <a:solidFill>
                  <a:schemeClr val="bg2"/>
                </a:solidFill>
              </a:rPr>
              <a:t>{ </a:t>
            </a:r>
            <a:r>
              <a:rPr lang="en-US" sz="2400" dirty="0">
                <a:solidFill>
                  <a:schemeClr val="bg2"/>
                </a:solidFill>
              </a:rPr>
              <a:t>"_id" : 20484097, "</a:t>
            </a:r>
            <a:r>
              <a:rPr lang="en-US" sz="2400" dirty="0" err="1">
                <a:solidFill>
                  <a:schemeClr val="bg2"/>
                </a:solidFill>
              </a:rPr>
              <a:t>ave</a:t>
            </a:r>
            <a:r>
              <a:rPr lang="en-US" sz="2400" dirty="0">
                <a:solidFill>
                  <a:schemeClr val="bg2"/>
                </a:solidFill>
              </a:rPr>
              <a:t>" : </a:t>
            </a:r>
            <a:r>
              <a:rPr lang="en-US" sz="2400" dirty="0" smtClean="0">
                <a:solidFill>
                  <a:schemeClr val="bg2"/>
                </a:solidFill>
              </a:rPr>
              <a:t>47.067650676506766 }</a:t>
            </a:r>
            <a:endParaRPr lang="en-US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2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More Sophisticated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 smtClean="0">
                <a:solidFill>
                  <a:schemeClr val="accent1"/>
                </a:solidFill>
              </a:rPr>
              <a:t>ipelines: </a:t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average speed with </a:t>
            </a:r>
            <a:r>
              <a:rPr lang="en-US" dirty="0">
                <a:solidFill>
                  <a:schemeClr val="accent1"/>
                </a:solidFill>
              </a:rPr>
              <a:t>variance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766710" y="1839881"/>
            <a:ext cx="746886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{ "$project" : { </a:t>
            </a:r>
          </a:p>
          <a:p>
            <a:r>
              <a:rPr lang="en-US" dirty="0">
                <a:solidFill>
                  <a:srgbClr val="FFFFFF"/>
                </a:solidFill>
              </a:rPr>
              <a:t>   mean: "$</a:t>
            </a:r>
            <a:r>
              <a:rPr lang="en-US" dirty="0" err="1">
                <a:solidFill>
                  <a:srgbClr val="FFFFFF"/>
                </a:solidFill>
              </a:rPr>
              <a:t>meanSpd</a:t>
            </a:r>
            <a:r>
              <a:rPr lang="en-US" dirty="0">
                <a:solidFill>
                  <a:srgbClr val="FFFFFF"/>
                </a:solidFill>
              </a:rPr>
              <a:t>",</a:t>
            </a:r>
          </a:p>
          <a:p>
            <a:r>
              <a:rPr lang="en-US" dirty="0">
                <a:solidFill>
                  <a:srgbClr val="FFFFFF"/>
                </a:solidFill>
              </a:rPr>
              <a:t>   </a:t>
            </a:r>
            <a:r>
              <a:rPr lang="en-US" dirty="0" err="1">
                <a:solidFill>
                  <a:srgbClr val="FFFFFF"/>
                </a:solidFill>
              </a:rPr>
              <a:t>spdDiffSqrd</a:t>
            </a:r>
            <a:r>
              <a:rPr lang="en-US" dirty="0">
                <a:solidFill>
                  <a:srgbClr val="FFFFFF"/>
                </a:solidFill>
              </a:rPr>
              <a:t> : {</a:t>
            </a:r>
          </a:p>
          <a:p>
            <a:r>
              <a:rPr lang="en-US" dirty="0">
                <a:solidFill>
                  <a:srgbClr val="FFFFFF"/>
                </a:solidFill>
              </a:rPr>
              <a:t>    "$map" : {</a:t>
            </a:r>
          </a:p>
          <a:p>
            <a:r>
              <a:rPr lang="en-US" dirty="0">
                <a:solidFill>
                  <a:srgbClr val="FFFFFF"/>
                </a:solidFill>
              </a:rPr>
              <a:t>     "input": {</a:t>
            </a:r>
          </a:p>
          <a:p>
            <a:r>
              <a:rPr lang="en-US" dirty="0">
                <a:solidFill>
                  <a:srgbClr val="FFFFFF"/>
                </a:solidFill>
              </a:rPr>
              <a:t>      "$map" : {</a:t>
            </a:r>
          </a:p>
          <a:p>
            <a:r>
              <a:rPr lang="en-US" dirty="0">
                <a:solidFill>
                  <a:srgbClr val="FFFFFF"/>
                </a:solidFill>
              </a:rPr>
              <a:t>        "input" : "$speeds",</a:t>
            </a:r>
          </a:p>
          <a:p>
            <a:r>
              <a:rPr lang="en-US" dirty="0">
                <a:solidFill>
                  <a:srgbClr val="FFFFFF"/>
                </a:solidFill>
              </a:rPr>
              <a:t>        "as" : "</a:t>
            </a:r>
            <a:r>
              <a:rPr lang="en-US" dirty="0" err="1">
                <a:solidFill>
                  <a:srgbClr val="FFFFFF"/>
                </a:solidFill>
              </a:rPr>
              <a:t>samp</a:t>
            </a:r>
            <a:r>
              <a:rPr lang="en-US" dirty="0">
                <a:solidFill>
                  <a:srgbClr val="FFFFFF"/>
                </a:solidFill>
              </a:rPr>
              <a:t>",</a:t>
            </a:r>
          </a:p>
          <a:p>
            <a:r>
              <a:rPr lang="en-US" dirty="0">
                <a:solidFill>
                  <a:srgbClr val="FFFFFF"/>
                </a:solidFill>
              </a:rPr>
              <a:t>        "in" : { "$subtract" : [ "$$</a:t>
            </a:r>
            <a:r>
              <a:rPr lang="en-US" dirty="0" err="1">
                <a:solidFill>
                  <a:srgbClr val="FFFFFF"/>
                </a:solidFill>
              </a:rPr>
              <a:t>samp</a:t>
            </a:r>
            <a:r>
              <a:rPr lang="en-US" dirty="0">
                <a:solidFill>
                  <a:srgbClr val="FFFFFF"/>
                </a:solidFill>
              </a:rPr>
              <a:t>", "$</a:t>
            </a:r>
            <a:r>
              <a:rPr lang="en-US" dirty="0" err="1">
                <a:solidFill>
                  <a:srgbClr val="FFFFFF"/>
                </a:solidFill>
              </a:rPr>
              <a:t>meanSpd</a:t>
            </a:r>
            <a:r>
              <a:rPr lang="en-US" dirty="0">
                <a:solidFill>
                  <a:srgbClr val="FFFFFF"/>
                </a:solidFill>
              </a:rPr>
              <a:t>" ] }</a:t>
            </a:r>
          </a:p>
          <a:p>
            <a:r>
              <a:rPr lang="en-US" dirty="0">
                <a:solidFill>
                  <a:srgbClr val="FFFFFF"/>
                </a:solidFill>
              </a:rPr>
              <a:t>       }</a:t>
            </a:r>
          </a:p>
          <a:p>
            <a:r>
              <a:rPr lang="en-US" dirty="0">
                <a:solidFill>
                  <a:srgbClr val="FFFFFF"/>
                </a:solidFill>
              </a:rPr>
              <a:t>     },</a:t>
            </a:r>
          </a:p>
          <a:p>
            <a:r>
              <a:rPr lang="en-US" dirty="0">
                <a:solidFill>
                  <a:srgbClr val="FFFFFF"/>
                </a:solidFill>
              </a:rPr>
              <a:t>     as: "</a:t>
            </a:r>
            <a:r>
              <a:rPr lang="en-US" dirty="0" err="1">
                <a:solidFill>
                  <a:srgbClr val="FFFFFF"/>
                </a:solidFill>
              </a:rPr>
              <a:t>df</a:t>
            </a:r>
            <a:r>
              <a:rPr lang="en-US" dirty="0">
                <a:solidFill>
                  <a:srgbClr val="FFFFFF"/>
                </a:solidFill>
              </a:rPr>
              <a:t>", in: { $multiply: [ "$$</a:t>
            </a:r>
            <a:r>
              <a:rPr lang="en-US" dirty="0" err="1">
                <a:solidFill>
                  <a:srgbClr val="FFFFFF"/>
                </a:solidFill>
              </a:rPr>
              <a:t>df</a:t>
            </a:r>
            <a:r>
              <a:rPr lang="en-US" dirty="0">
                <a:solidFill>
                  <a:srgbClr val="FFFFFF"/>
                </a:solidFill>
              </a:rPr>
              <a:t>", "$$</a:t>
            </a:r>
            <a:r>
              <a:rPr lang="en-US" dirty="0" err="1">
                <a:solidFill>
                  <a:srgbClr val="FFFFFF"/>
                </a:solidFill>
              </a:rPr>
              <a:t>df</a:t>
            </a:r>
            <a:r>
              <a:rPr lang="en-US" dirty="0">
                <a:solidFill>
                  <a:srgbClr val="FFFFFF"/>
                </a:solidFill>
              </a:rPr>
              <a:t>" ] }</a:t>
            </a:r>
          </a:p>
          <a:p>
            <a:r>
              <a:rPr lang="en-US" dirty="0">
                <a:solidFill>
                  <a:srgbClr val="FFFFFF"/>
                </a:solidFill>
              </a:rPr>
              <a:t>} } } },</a:t>
            </a:r>
          </a:p>
          <a:p>
            <a:r>
              <a:rPr lang="en-US" dirty="0">
                <a:solidFill>
                  <a:srgbClr val="FFFFFF"/>
                </a:solidFill>
              </a:rPr>
              <a:t>{ $unwind: "$</a:t>
            </a:r>
            <a:r>
              <a:rPr lang="en-US" dirty="0" err="1">
                <a:solidFill>
                  <a:srgbClr val="FFFFFF"/>
                </a:solidFill>
              </a:rPr>
              <a:t>spdDiffSqrd</a:t>
            </a:r>
            <a:r>
              <a:rPr lang="en-US" dirty="0">
                <a:solidFill>
                  <a:srgbClr val="FFFFFF"/>
                </a:solidFill>
              </a:rPr>
              <a:t>" },</a:t>
            </a:r>
          </a:p>
          <a:p>
            <a:r>
              <a:rPr lang="en-US" dirty="0">
                <a:solidFill>
                  <a:srgbClr val="FFFFFF"/>
                </a:solidFill>
              </a:rPr>
              <a:t>{ $group: { _id: mean: "$mean", variance: { $</a:t>
            </a:r>
            <a:r>
              <a:rPr lang="en-US" dirty="0" err="1">
                <a:solidFill>
                  <a:srgbClr val="FFFFFF"/>
                </a:solidFill>
              </a:rPr>
              <a:t>avg</a:t>
            </a:r>
            <a:r>
              <a:rPr lang="en-US" dirty="0">
                <a:solidFill>
                  <a:srgbClr val="FFFFFF"/>
                </a:solidFill>
              </a:rPr>
              <a:t>: "$</a:t>
            </a:r>
            <a:r>
              <a:rPr lang="en-US" dirty="0" err="1">
                <a:solidFill>
                  <a:srgbClr val="FFFFFF"/>
                </a:solidFill>
              </a:rPr>
              <a:t>spdDiffSqrd</a:t>
            </a:r>
            <a:r>
              <a:rPr lang="en-US" dirty="0">
                <a:solidFill>
                  <a:srgbClr val="FFFFFF"/>
                </a:solidFill>
              </a:rPr>
              <a:t>" } } }</a:t>
            </a:r>
          </a:p>
        </p:txBody>
      </p:sp>
    </p:spTree>
    <p:extLst>
      <p:ext uri="{BB962C8B-B14F-4D97-AF65-F5344CB8AC3E}">
        <p14:creationId xmlns:p14="http://schemas.microsoft.com/office/powerpoint/2010/main" val="140604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Historic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4261" y="1647303"/>
            <a:ext cx="80530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does weather and road conditions affect traffic?</a:t>
            </a:r>
            <a:endParaRPr lang="en-US" sz="2800" dirty="0" smtClean="0">
              <a:solidFill>
                <a:schemeClr val="accent3"/>
              </a:solidFill>
            </a:endParaRP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rgbClr val="3A281E"/>
                </a:solidFill>
              </a:rPr>
              <a:t>The Ask: what are the average speeds per weather, status and pavement</a:t>
            </a:r>
            <a:endParaRPr lang="en-US" sz="2800" dirty="0">
              <a:solidFill>
                <a:srgbClr val="3A28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972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>
            <a:off x="1498600" y="1892300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26200" y="968563"/>
            <a:ext cx="4101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map() {</a:t>
            </a:r>
          </a:p>
          <a:p>
            <a:r>
              <a:rPr lang="en-US" sz="1600" dirty="0"/>
              <a:t>    for( 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= 0; </a:t>
            </a:r>
            <a:r>
              <a:rPr lang="en-US" sz="1600" dirty="0" err="1"/>
              <a:t>i</a:t>
            </a:r>
            <a:r>
              <a:rPr lang="en-US" sz="1600" dirty="0"/>
              <a:t> &lt; </a:t>
            </a:r>
            <a:r>
              <a:rPr lang="en-US" sz="1600" dirty="0" err="1"/>
              <a:t>this.data.length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 ) {</a:t>
            </a:r>
          </a:p>
          <a:p>
            <a:r>
              <a:rPr lang="en-US" sz="1600" dirty="0"/>
              <a:t>        emit ( </a:t>
            </a:r>
            <a:endParaRPr lang="en-US" sz="1600" dirty="0" smtClean="0"/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this.conditions.weather</a:t>
            </a:r>
            <a:r>
              <a:rPr lang="en-US" sz="1600" dirty="0" smtClean="0"/>
              <a:t>, 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{ </a:t>
            </a:r>
            <a:r>
              <a:rPr lang="en-US" sz="1600" dirty="0"/>
              <a:t>speed : </a:t>
            </a:r>
            <a:r>
              <a:rPr lang="en-US" sz="1600" dirty="0" err="1"/>
              <a:t>this.data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].speed }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)</a:t>
            </a:r>
            <a:r>
              <a:rPr lang="en-US" sz="1600" dirty="0"/>
              <a:t>;</a:t>
            </a:r>
          </a:p>
          <a:p>
            <a:r>
              <a:rPr lang="en-US" sz="1600" dirty="0" smtClean="0"/>
              <a:t>        emit ( 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this.conditions.status</a:t>
            </a:r>
            <a:r>
              <a:rPr lang="en-US" sz="1600" dirty="0" smtClean="0"/>
              <a:t>, 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{ speed : </a:t>
            </a:r>
            <a:r>
              <a:rPr lang="en-US" sz="1600" dirty="0" err="1" smtClean="0"/>
              <a:t>this.data</a:t>
            </a:r>
            <a:r>
              <a:rPr lang="en-US" sz="1600" dirty="0" smtClean="0"/>
              <a:t>[</a:t>
            </a:r>
            <a:r>
              <a:rPr lang="en-US" sz="1600" dirty="0" err="1" smtClean="0"/>
              <a:t>i</a:t>
            </a:r>
            <a:r>
              <a:rPr lang="en-US" sz="1600" dirty="0" smtClean="0"/>
              <a:t>].speed  }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);</a:t>
            </a:r>
          </a:p>
          <a:p>
            <a:r>
              <a:rPr lang="en-US" sz="1600" dirty="0" smtClean="0"/>
              <a:t>        </a:t>
            </a:r>
            <a:r>
              <a:rPr lang="en-US" sz="1600" dirty="0"/>
              <a:t>emit (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this.conditions.pavement</a:t>
            </a:r>
            <a:r>
              <a:rPr lang="en-US" sz="1600" dirty="0"/>
              <a:t>,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{ </a:t>
            </a:r>
            <a:r>
              <a:rPr lang="en-US" sz="1600" dirty="0"/>
              <a:t>speed : </a:t>
            </a:r>
            <a:r>
              <a:rPr lang="en-US" sz="1600" dirty="0" err="1"/>
              <a:t>this.data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].speed  }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)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  <a:r>
              <a:rPr lang="en-US" sz="1600" dirty="0" smtClean="0"/>
              <a:t> }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716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L 3.61111E-6 0.0361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9976E-6 -9.5789E-7 L -0.12835 0.10157 " pathEditMode="relative" rAng="0" ptsTypes="AA">
                                      <p:cBhvr>
                                        <p:cTn id="30" dur="2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26" y="506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3.7037E-6 L -0.14306 -0.14723 " pathEditMode="relative" rAng="0" ptsTypes="AA">
                                      <p:cBhvr>
                                        <p:cTn id="32" dur="2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53" y="-736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1657E-7 3.1652E-6 L -0.1431 -0.3975 " pathEditMode="relative" rAng="0" ptsTypes="AA">
                                      <p:cBhvr>
                                        <p:cTn id="34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55" y="-19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 autoUpdateAnimBg="0"/>
      <p:bldP spid="22" grpId="0" animBg="1"/>
      <p:bldP spid="22" grpId="1" animBg="1"/>
      <p:bldP spid="23" grpId="0" animBg="1"/>
      <p:bldP spid="23" grpId="1" animBg="1"/>
      <p:bldP spid="24" grpId="1" animBg="1"/>
      <p:bldP spid="24" grpId="2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  <a:solidFill>
            <a:srgbClr val="157F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7FF4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26200" y="968563"/>
            <a:ext cx="4101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map() {</a:t>
            </a:r>
          </a:p>
          <a:p>
            <a:r>
              <a:rPr lang="en-US" sz="1600" dirty="0"/>
              <a:t>    for( 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= 0; </a:t>
            </a:r>
            <a:r>
              <a:rPr lang="en-US" sz="1600" dirty="0" err="1"/>
              <a:t>i</a:t>
            </a:r>
            <a:r>
              <a:rPr lang="en-US" sz="1600" dirty="0"/>
              <a:t> &lt; </a:t>
            </a:r>
            <a:r>
              <a:rPr lang="en-US" sz="1600" dirty="0" err="1"/>
              <a:t>this.data.length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 ) {</a:t>
            </a:r>
          </a:p>
          <a:p>
            <a:r>
              <a:rPr lang="en-US" sz="1600" dirty="0"/>
              <a:t>        </a:t>
            </a:r>
            <a:r>
              <a:rPr lang="en-US" sz="1600" dirty="0">
                <a:solidFill>
                  <a:srgbClr val="157FF4"/>
                </a:solidFill>
              </a:rPr>
              <a:t>emit ( </a:t>
            </a:r>
            <a:endParaRPr lang="en-US" sz="1600" dirty="0" smtClean="0">
              <a:solidFill>
                <a:srgbClr val="157FF4"/>
              </a:solidFill>
            </a:endParaRPr>
          </a:p>
          <a:p>
            <a:r>
              <a:rPr lang="en-US" sz="1600" dirty="0" smtClean="0">
                <a:solidFill>
                  <a:srgbClr val="157FF4"/>
                </a:solidFill>
              </a:rPr>
              <a:t>		</a:t>
            </a:r>
            <a:r>
              <a:rPr lang="en-US" sz="1600" dirty="0" err="1" smtClean="0">
                <a:solidFill>
                  <a:srgbClr val="157FF4"/>
                </a:solidFill>
              </a:rPr>
              <a:t>this.conditions.weather</a:t>
            </a:r>
            <a:r>
              <a:rPr lang="en-US" sz="1600" dirty="0" smtClean="0">
                <a:solidFill>
                  <a:srgbClr val="157FF4"/>
                </a:solidFill>
              </a:rPr>
              <a:t>, </a:t>
            </a:r>
          </a:p>
          <a:p>
            <a:r>
              <a:rPr lang="en-US" sz="1600" dirty="0">
                <a:solidFill>
                  <a:srgbClr val="157FF4"/>
                </a:solidFill>
              </a:rPr>
              <a:t>	</a:t>
            </a:r>
            <a:r>
              <a:rPr lang="en-US" sz="1600" dirty="0" smtClean="0">
                <a:solidFill>
                  <a:srgbClr val="157FF4"/>
                </a:solidFill>
              </a:rPr>
              <a:t>	{ </a:t>
            </a:r>
            <a:r>
              <a:rPr lang="en-US" sz="1600" dirty="0">
                <a:solidFill>
                  <a:srgbClr val="157FF4"/>
                </a:solidFill>
              </a:rPr>
              <a:t>speed : </a:t>
            </a:r>
            <a:r>
              <a:rPr lang="en-US" sz="1600" dirty="0" err="1">
                <a:solidFill>
                  <a:srgbClr val="157FF4"/>
                </a:solidFill>
              </a:rPr>
              <a:t>this.data</a:t>
            </a:r>
            <a:r>
              <a:rPr lang="en-US" sz="1600" dirty="0">
                <a:solidFill>
                  <a:srgbClr val="157FF4"/>
                </a:solidFill>
              </a:rPr>
              <a:t>[</a:t>
            </a:r>
            <a:r>
              <a:rPr lang="en-US" sz="1600" dirty="0" err="1">
                <a:solidFill>
                  <a:srgbClr val="157FF4"/>
                </a:solidFill>
              </a:rPr>
              <a:t>i</a:t>
            </a:r>
            <a:r>
              <a:rPr lang="en-US" sz="1600" dirty="0">
                <a:solidFill>
                  <a:srgbClr val="157FF4"/>
                </a:solidFill>
              </a:rPr>
              <a:t>].speed } </a:t>
            </a:r>
            <a:endParaRPr lang="en-US" sz="1600" dirty="0" smtClean="0">
              <a:solidFill>
                <a:srgbClr val="157FF4"/>
              </a:solidFill>
            </a:endParaRPr>
          </a:p>
          <a:p>
            <a:r>
              <a:rPr lang="en-US" sz="1600" dirty="0">
                <a:solidFill>
                  <a:srgbClr val="157FF4"/>
                </a:solidFill>
              </a:rPr>
              <a:t>	</a:t>
            </a:r>
            <a:r>
              <a:rPr lang="en-US" sz="1600" dirty="0" smtClean="0">
                <a:solidFill>
                  <a:srgbClr val="157FF4"/>
                </a:solidFill>
              </a:rPr>
              <a:t>)</a:t>
            </a:r>
            <a:r>
              <a:rPr lang="en-US" sz="1600" dirty="0">
                <a:solidFill>
                  <a:srgbClr val="157FF4"/>
                </a:solidFill>
              </a:rPr>
              <a:t>;</a:t>
            </a:r>
          </a:p>
          <a:p>
            <a:r>
              <a:rPr lang="en-US" sz="1600" dirty="0" smtClean="0"/>
              <a:t>        emit ( 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this.conditions.status</a:t>
            </a:r>
            <a:r>
              <a:rPr lang="en-US" sz="1600" dirty="0" smtClean="0"/>
              <a:t>, 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{ speed : </a:t>
            </a:r>
            <a:r>
              <a:rPr lang="en-US" sz="1600" dirty="0" err="1" smtClean="0"/>
              <a:t>this.data</a:t>
            </a:r>
            <a:r>
              <a:rPr lang="en-US" sz="1600" dirty="0" smtClean="0"/>
              <a:t>[</a:t>
            </a:r>
            <a:r>
              <a:rPr lang="en-US" sz="1600" dirty="0" err="1" smtClean="0"/>
              <a:t>i</a:t>
            </a:r>
            <a:r>
              <a:rPr lang="en-US" sz="1600" dirty="0" smtClean="0"/>
              <a:t>].speed  }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);</a:t>
            </a:r>
          </a:p>
          <a:p>
            <a:r>
              <a:rPr lang="en-US" sz="1600" dirty="0" smtClean="0"/>
              <a:t>        </a:t>
            </a:r>
            <a:r>
              <a:rPr lang="en-US" sz="1600" dirty="0"/>
              <a:t>emit (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this.conditions.pavement</a:t>
            </a:r>
            <a:r>
              <a:rPr lang="en-US" sz="1600" dirty="0"/>
              <a:t>,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{ </a:t>
            </a:r>
            <a:r>
              <a:rPr lang="en-US" sz="1600" dirty="0"/>
              <a:t>speed : </a:t>
            </a:r>
            <a:r>
              <a:rPr lang="en-US" sz="1600" dirty="0" err="1"/>
              <a:t>this.data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].speed  }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)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  <a:r>
              <a:rPr lang="en-US" sz="1600" dirty="0" smtClean="0"/>
              <a:t> }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3294808" y="1522968"/>
            <a:ext cx="1217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57FF4"/>
                </a:solidFill>
              </a:rPr>
              <a:t>“Snow”, 34</a:t>
            </a:r>
            <a:endParaRPr lang="en-US" dirty="0">
              <a:solidFill>
                <a:srgbClr val="157FF4"/>
              </a:solidFill>
            </a:endParaRPr>
          </a:p>
        </p:txBody>
      </p:sp>
      <p:sp>
        <p:nvSpPr>
          <p:cNvPr id="26" name="Left Arrow 25"/>
          <p:cNvSpPr/>
          <p:nvPr/>
        </p:nvSpPr>
        <p:spPr>
          <a:xfrm>
            <a:off x="1498600" y="2108200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3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  <a:solidFill>
            <a:srgbClr val="157F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57FF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26200" y="968563"/>
            <a:ext cx="4101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map() {</a:t>
            </a:r>
          </a:p>
          <a:p>
            <a:r>
              <a:rPr lang="en-US" sz="1600" dirty="0"/>
              <a:t>    for( 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= 0; </a:t>
            </a:r>
            <a:r>
              <a:rPr lang="en-US" sz="1600" dirty="0" err="1"/>
              <a:t>i</a:t>
            </a:r>
            <a:r>
              <a:rPr lang="en-US" sz="1600" dirty="0"/>
              <a:t> &lt; </a:t>
            </a:r>
            <a:r>
              <a:rPr lang="en-US" sz="1600" dirty="0" err="1"/>
              <a:t>this.data.length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 ) {</a:t>
            </a:r>
          </a:p>
          <a:p>
            <a:r>
              <a:rPr lang="en-US" sz="1600" dirty="0"/>
              <a:t>        emit ( </a:t>
            </a:r>
            <a:endParaRPr lang="en-US" sz="1600" dirty="0" smtClean="0"/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this.conditions.weather</a:t>
            </a:r>
            <a:r>
              <a:rPr lang="en-US" sz="1600" dirty="0" smtClean="0"/>
              <a:t>, 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{ </a:t>
            </a:r>
            <a:r>
              <a:rPr lang="en-US" sz="1600" dirty="0"/>
              <a:t>speed : </a:t>
            </a:r>
            <a:r>
              <a:rPr lang="en-US" sz="1600" dirty="0" err="1"/>
              <a:t>this.data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].speed }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)</a:t>
            </a:r>
            <a:r>
              <a:rPr lang="en-US" sz="1600" dirty="0"/>
              <a:t>;</a:t>
            </a:r>
          </a:p>
          <a:p>
            <a:r>
              <a:rPr lang="en-US" sz="1600" dirty="0" smtClean="0"/>
              <a:t>        </a:t>
            </a:r>
            <a:r>
              <a:rPr lang="en-US" sz="1600" dirty="0" smtClean="0">
                <a:solidFill>
                  <a:srgbClr val="157FF4"/>
                </a:solidFill>
              </a:rPr>
              <a:t>emit ( </a:t>
            </a:r>
          </a:p>
          <a:p>
            <a:r>
              <a:rPr lang="en-US" sz="1600" dirty="0" smtClean="0">
                <a:solidFill>
                  <a:srgbClr val="157FF4"/>
                </a:solidFill>
              </a:rPr>
              <a:t>		</a:t>
            </a:r>
            <a:r>
              <a:rPr lang="en-US" sz="1600" dirty="0" err="1" smtClean="0">
                <a:solidFill>
                  <a:srgbClr val="157FF4"/>
                </a:solidFill>
              </a:rPr>
              <a:t>this.conditions.status</a:t>
            </a:r>
            <a:r>
              <a:rPr lang="en-US" sz="1600" dirty="0" smtClean="0">
                <a:solidFill>
                  <a:srgbClr val="157FF4"/>
                </a:solidFill>
              </a:rPr>
              <a:t>, </a:t>
            </a:r>
          </a:p>
          <a:p>
            <a:r>
              <a:rPr lang="en-US" sz="1600" dirty="0">
                <a:solidFill>
                  <a:srgbClr val="157FF4"/>
                </a:solidFill>
              </a:rPr>
              <a:t>	</a:t>
            </a:r>
            <a:r>
              <a:rPr lang="en-US" sz="1600" dirty="0" smtClean="0">
                <a:solidFill>
                  <a:srgbClr val="157FF4"/>
                </a:solidFill>
              </a:rPr>
              <a:t>	{ speed : </a:t>
            </a:r>
            <a:r>
              <a:rPr lang="en-US" sz="1600" dirty="0" err="1" smtClean="0">
                <a:solidFill>
                  <a:srgbClr val="157FF4"/>
                </a:solidFill>
              </a:rPr>
              <a:t>this.data</a:t>
            </a:r>
            <a:r>
              <a:rPr lang="en-US" sz="1600" dirty="0" smtClean="0">
                <a:solidFill>
                  <a:srgbClr val="157FF4"/>
                </a:solidFill>
              </a:rPr>
              <a:t>[</a:t>
            </a:r>
            <a:r>
              <a:rPr lang="en-US" sz="1600" dirty="0" err="1" smtClean="0">
                <a:solidFill>
                  <a:srgbClr val="157FF4"/>
                </a:solidFill>
              </a:rPr>
              <a:t>i</a:t>
            </a:r>
            <a:r>
              <a:rPr lang="en-US" sz="1600" dirty="0" smtClean="0">
                <a:solidFill>
                  <a:srgbClr val="157FF4"/>
                </a:solidFill>
              </a:rPr>
              <a:t>].speed  }</a:t>
            </a:r>
          </a:p>
          <a:p>
            <a:r>
              <a:rPr lang="en-US" sz="1600" dirty="0">
                <a:solidFill>
                  <a:srgbClr val="157FF4"/>
                </a:solidFill>
              </a:rPr>
              <a:t>	</a:t>
            </a:r>
            <a:r>
              <a:rPr lang="en-US" sz="1600" dirty="0" smtClean="0">
                <a:solidFill>
                  <a:srgbClr val="157FF4"/>
                </a:solidFill>
              </a:rPr>
              <a:t> );</a:t>
            </a:r>
          </a:p>
          <a:p>
            <a:r>
              <a:rPr lang="en-US" sz="1600" dirty="0" smtClean="0"/>
              <a:t>        </a:t>
            </a:r>
            <a:r>
              <a:rPr lang="en-US" sz="1600" dirty="0"/>
              <a:t>emit (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</a:t>
            </a:r>
            <a:r>
              <a:rPr lang="en-US" sz="1600" dirty="0" err="1" smtClean="0"/>
              <a:t>this.conditions.pavement</a:t>
            </a:r>
            <a:r>
              <a:rPr lang="en-US" sz="1600" dirty="0"/>
              <a:t>,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	{ </a:t>
            </a:r>
            <a:r>
              <a:rPr lang="en-US" sz="1600" dirty="0"/>
              <a:t>speed : </a:t>
            </a:r>
            <a:r>
              <a:rPr lang="en-US" sz="1600" dirty="0" err="1"/>
              <a:t>this.data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].speed  }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)</a:t>
            </a:r>
            <a:r>
              <a:rPr lang="en-US" sz="1600" dirty="0"/>
              <a:t>;</a:t>
            </a:r>
          </a:p>
          <a:p>
            <a:r>
              <a:rPr lang="en-US" sz="1600" dirty="0"/>
              <a:t>}</a:t>
            </a:r>
            <a:r>
              <a:rPr lang="en-US" sz="1600" dirty="0" smtClean="0"/>
              <a:t> }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3294807" y="3239869"/>
            <a:ext cx="182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57FF4"/>
                </a:solidFill>
              </a:rPr>
              <a:t>“Icy spots”, 34</a:t>
            </a:r>
            <a:endParaRPr lang="en-US" dirty="0">
              <a:solidFill>
                <a:srgbClr val="157FF4"/>
              </a:solidFill>
            </a:endParaRPr>
          </a:p>
        </p:txBody>
      </p:sp>
      <p:sp>
        <p:nvSpPr>
          <p:cNvPr id="28" name="Left Arrow 27"/>
          <p:cNvSpPr/>
          <p:nvPr/>
        </p:nvSpPr>
        <p:spPr>
          <a:xfrm>
            <a:off x="1498600" y="2108200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  <a:solidFill>
            <a:srgbClr val="157F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26200" y="968563"/>
            <a:ext cx="4101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map() {</a:t>
            </a:r>
          </a:p>
          <a:p>
            <a:r>
              <a:rPr lang="en-US" sz="1600" dirty="0"/>
              <a:t>    for( 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i</a:t>
            </a:r>
            <a:r>
              <a:rPr lang="en-US" sz="1600" dirty="0"/>
              <a:t> = 0; </a:t>
            </a:r>
            <a:r>
              <a:rPr lang="en-US" sz="1600" dirty="0" err="1"/>
              <a:t>i</a:t>
            </a:r>
            <a:r>
              <a:rPr lang="en-US" sz="1600" dirty="0"/>
              <a:t> &lt; </a:t>
            </a:r>
            <a:r>
              <a:rPr lang="en-US" sz="1600" dirty="0" err="1"/>
              <a:t>this.data.length</a:t>
            </a:r>
            <a:r>
              <a:rPr lang="en-US" sz="1600" dirty="0"/>
              <a:t>; </a:t>
            </a:r>
            <a:r>
              <a:rPr lang="en-US" sz="1600" dirty="0" err="1"/>
              <a:t>i</a:t>
            </a:r>
            <a:r>
              <a:rPr lang="en-US" sz="1600" dirty="0"/>
              <a:t>++ ) {</a:t>
            </a:r>
          </a:p>
          <a:p>
            <a:r>
              <a:rPr lang="en-US" sz="1600" dirty="0"/>
              <a:t>        emit ( </a:t>
            </a:r>
            <a:endParaRPr lang="en-US" sz="1600" dirty="0" smtClean="0"/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this.conditions.weather</a:t>
            </a:r>
            <a:r>
              <a:rPr lang="en-US" sz="1600" dirty="0" smtClean="0"/>
              <a:t>, 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{ </a:t>
            </a:r>
            <a:r>
              <a:rPr lang="en-US" sz="1600" dirty="0"/>
              <a:t>speed : </a:t>
            </a:r>
            <a:r>
              <a:rPr lang="en-US" sz="1600" dirty="0" err="1"/>
              <a:t>this.data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].speed } </a:t>
            </a:r>
            <a:endParaRPr lang="en-US" sz="1600" dirty="0" smtClean="0"/>
          </a:p>
          <a:p>
            <a:r>
              <a:rPr lang="en-US" sz="1600" dirty="0"/>
              <a:t>	</a:t>
            </a:r>
            <a:r>
              <a:rPr lang="en-US" sz="1600" dirty="0" smtClean="0"/>
              <a:t>)</a:t>
            </a:r>
            <a:r>
              <a:rPr lang="en-US" sz="1600" dirty="0"/>
              <a:t>;</a:t>
            </a:r>
          </a:p>
          <a:p>
            <a:r>
              <a:rPr lang="en-US" sz="1600" dirty="0" smtClean="0"/>
              <a:t>        emit ( </a:t>
            </a:r>
          </a:p>
          <a:p>
            <a:r>
              <a:rPr lang="en-US" sz="1600" dirty="0" smtClean="0"/>
              <a:t>		</a:t>
            </a:r>
            <a:r>
              <a:rPr lang="en-US" sz="1600" dirty="0" err="1" smtClean="0"/>
              <a:t>this.conditions.status</a:t>
            </a:r>
            <a:r>
              <a:rPr lang="en-US" sz="1600" dirty="0" smtClean="0"/>
              <a:t>, 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{ speed : </a:t>
            </a:r>
            <a:r>
              <a:rPr lang="en-US" sz="1600" dirty="0" err="1" smtClean="0"/>
              <a:t>this.data</a:t>
            </a:r>
            <a:r>
              <a:rPr lang="en-US" sz="1600" dirty="0" smtClean="0"/>
              <a:t>[</a:t>
            </a:r>
            <a:r>
              <a:rPr lang="en-US" sz="1600" dirty="0" err="1" smtClean="0"/>
              <a:t>i</a:t>
            </a:r>
            <a:r>
              <a:rPr lang="en-US" sz="1600" dirty="0" smtClean="0"/>
              <a:t>].speed  }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 );</a:t>
            </a:r>
          </a:p>
          <a:p>
            <a:r>
              <a:rPr lang="en-US" sz="1600" dirty="0" smtClean="0"/>
              <a:t>        </a:t>
            </a:r>
            <a:r>
              <a:rPr lang="en-US" sz="1600" dirty="0">
                <a:solidFill>
                  <a:srgbClr val="157FF4"/>
                </a:solidFill>
              </a:rPr>
              <a:t>emit ( </a:t>
            </a:r>
            <a:endParaRPr lang="en-US" sz="1600" dirty="0" smtClean="0">
              <a:solidFill>
                <a:srgbClr val="157FF4"/>
              </a:solidFill>
            </a:endParaRPr>
          </a:p>
          <a:p>
            <a:r>
              <a:rPr lang="en-US" sz="1600" dirty="0">
                <a:solidFill>
                  <a:srgbClr val="157FF4"/>
                </a:solidFill>
              </a:rPr>
              <a:t>	</a:t>
            </a:r>
            <a:r>
              <a:rPr lang="en-US" sz="1600" dirty="0" smtClean="0">
                <a:solidFill>
                  <a:srgbClr val="157FF4"/>
                </a:solidFill>
              </a:rPr>
              <a:t>	</a:t>
            </a:r>
            <a:r>
              <a:rPr lang="en-US" sz="1600" dirty="0" err="1" smtClean="0">
                <a:solidFill>
                  <a:srgbClr val="157FF4"/>
                </a:solidFill>
              </a:rPr>
              <a:t>this.conditions.pavement</a:t>
            </a:r>
            <a:r>
              <a:rPr lang="en-US" sz="1600" dirty="0">
                <a:solidFill>
                  <a:srgbClr val="157FF4"/>
                </a:solidFill>
              </a:rPr>
              <a:t>, </a:t>
            </a:r>
            <a:endParaRPr lang="en-US" sz="1600" dirty="0" smtClean="0">
              <a:solidFill>
                <a:srgbClr val="157FF4"/>
              </a:solidFill>
            </a:endParaRPr>
          </a:p>
          <a:p>
            <a:r>
              <a:rPr lang="en-US" sz="1600" dirty="0">
                <a:solidFill>
                  <a:srgbClr val="157FF4"/>
                </a:solidFill>
              </a:rPr>
              <a:t>	</a:t>
            </a:r>
            <a:r>
              <a:rPr lang="en-US" sz="1600" dirty="0" smtClean="0">
                <a:solidFill>
                  <a:srgbClr val="157FF4"/>
                </a:solidFill>
              </a:rPr>
              <a:t>	{ </a:t>
            </a:r>
            <a:r>
              <a:rPr lang="en-US" sz="1600" dirty="0">
                <a:solidFill>
                  <a:srgbClr val="157FF4"/>
                </a:solidFill>
              </a:rPr>
              <a:t>speed : </a:t>
            </a:r>
            <a:r>
              <a:rPr lang="en-US" sz="1600" dirty="0" err="1">
                <a:solidFill>
                  <a:srgbClr val="157FF4"/>
                </a:solidFill>
              </a:rPr>
              <a:t>this.data</a:t>
            </a:r>
            <a:r>
              <a:rPr lang="en-US" sz="1600" dirty="0">
                <a:solidFill>
                  <a:srgbClr val="157FF4"/>
                </a:solidFill>
              </a:rPr>
              <a:t>[</a:t>
            </a:r>
            <a:r>
              <a:rPr lang="en-US" sz="1600" dirty="0" err="1">
                <a:solidFill>
                  <a:srgbClr val="157FF4"/>
                </a:solidFill>
              </a:rPr>
              <a:t>i</a:t>
            </a:r>
            <a:r>
              <a:rPr lang="en-US" sz="1600" dirty="0">
                <a:solidFill>
                  <a:srgbClr val="157FF4"/>
                </a:solidFill>
              </a:rPr>
              <a:t>].speed  } </a:t>
            </a:r>
            <a:endParaRPr lang="en-US" sz="1600" dirty="0" smtClean="0">
              <a:solidFill>
                <a:srgbClr val="157FF4"/>
              </a:solidFill>
            </a:endParaRPr>
          </a:p>
          <a:p>
            <a:r>
              <a:rPr lang="en-US" sz="1600" dirty="0">
                <a:solidFill>
                  <a:srgbClr val="157FF4"/>
                </a:solidFill>
              </a:rPr>
              <a:t>	</a:t>
            </a:r>
            <a:r>
              <a:rPr lang="en-US" sz="1600" dirty="0" smtClean="0">
                <a:solidFill>
                  <a:srgbClr val="157FF4"/>
                </a:solidFill>
              </a:rPr>
              <a:t>)</a:t>
            </a:r>
            <a:r>
              <a:rPr lang="en-US" sz="1600" dirty="0">
                <a:solidFill>
                  <a:srgbClr val="157FF4"/>
                </a:solidFill>
              </a:rPr>
              <a:t>;</a:t>
            </a:r>
          </a:p>
          <a:p>
            <a:r>
              <a:rPr lang="en-US" sz="1600" dirty="0"/>
              <a:t>}</a:t>
            </a:r>
            <a:r>
              <a:rPr lang="en-US" sz="1600" dirty="0" smtClean="0"/>
              <a:t> }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3294807" y="4886869"/>
            <a:ext cx="1826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57FF4"/>
                </a:solidFill>
              </a:rPr>
              <a:t>“Delays”, 34</a:t>
            </a:r>
            <a:endParaRPr lang="en-US" dirty="0">
              <a:solidFill>
                <a:srgbClr val="157FF4"/>
              </a:solidFill>
            </a:endParaRPr>
          </a:p>
        </p:txBody>
      </p:sp>
      <p:sp>
        <p:nvSpPr>
          <p:cNvPr id="28" name="Left Arrow 27"/>
          <p:cNvSpPr/>
          <p:nvPr/>
        </p:nvSpPr>
        <p:spPr>
          <a:xfrm>
            <a:off x="1498600" y="2108200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78100" y="14097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54794" y="21795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54794" y="39067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578100" y="4826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854794" y="40591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54794" y="24843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854794" y="23319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854794" y="53150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781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578100" y="4978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578100" y="15621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854794" y="4213677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54794" y="54674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854794" y="436639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78100" y="5130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Arrow 53"/>
          <p:cNvSpPr/>
          <p:nvPr/>
        </p:nvSpPr>
        <p:spPr>
          <a:xfrm>
            <a:off x="1498600" y="1892300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2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33306  E" pathEditMode="relative" ptsTypes="">
                                      <p:cBhvr>
                                        <p:cTn id="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7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6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78100" y="14097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54794" y="2179508"/>
            <a:ext cx="889000" cy="152400"/>
          </a:xfrm>
          <a:prstGeom prst="rect">
            <a:avLst/>
          </a:prstGeom>
          <a:solidFill>
            <a:srgbClr val="157FF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54794" y="39067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578100" y="4826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854794" y="40591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54794" y="24843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854794" y="23319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854794" y="53150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781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578100" y="4978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578100" y="15621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854794" y="4213677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54794" y="54674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854794" y="436639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78100" y="5130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571275" y="2057400"/>
            <a:ext cx="270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Weather: “Rain”, speed: 44 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830302" y="2250307"/>
            <a:ext cx="416405" cy="0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Left Arrow 51"/>
          <p:cNvSpPr/>
          <p:nvPr/>
        </p:nvSpPr>
        <p:spPr>
          <a:xfrm>
            <a:off x="1498600" y="4218328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2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from our </a:t>
            </a:r>
            <a:r>
              <a:rPr lang="en-US" dirty="0"/>
              <a:t>data</a:t>
            </a:r>
          </a:p>
        </p:txBody>
      </p:sp>
      <p:pic>
        <p:nvPicPr>
          <p:cNvPr id="8" name="Picture 7" descr="trades_char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52" y="1452538"/>
            <a:ext cx="2626348" cy="19672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4367" y="4642563"/>
            <a:ext cx="40810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Charting and Trending</a:t>
            </a:r>
          </a:p>
        </p:txBody>
      </p:sp>
    </p:spTree>
    <p:extLst>
      <p:ext uri="{BB962C8B-B14F-4D97-AF65-F5344CB8AC3E}">
        <p14:creationId xmlns:p14="http://schemas.microsoft.com/office/powerpoint/2010/main" val="341320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78100" y="14097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54794" y="21795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54794" y="39067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578100" y="4826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854794" y="40591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54794" y="24843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854794" y="2331908"/>
            <a:ext cx="889000" cy="152400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854794" y="53150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781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578100" y="4978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578100" y="15621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854794" y="4213677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54794" y="54674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854794" y="436639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78100" y="5130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571275" y="2238068"/>
            <a:ext cx="270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Weather: “Rain”, speed: 39 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830302" y="2430975"/>
            <a:ext cx="416405" cy="0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Left Arrow 53"/>
          <p:cNvSpPr/>
          <p:nvPr/>
        </p:nvSpPr>
        <p:spPr>
          <a:xfrm>
            <a:off x="1498600" y="4218328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78100" y="14097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54794" y="21795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54794" y="39067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578100" y="4826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854794" y="40591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54794" y="2484308"/>
            <a:ext cx="889000" cy="152400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854794" y="23319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854794" y="53150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781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578100" y="4978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578100" y="15621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854794" y="4213677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54794" y="54674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854794" y="436639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78100" y="5130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571275" y="2331908"/>
            <a:ext cx="2706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Weather: “Rain”, speed: 46 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4830302" y="2524815"/>
            <a:ext cx="416405" cy="0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Left Arrow 55"/>
          <p:cNvSpPr/>
          <p:nvPr/>
        </p:nvSpPr>
        <p:spPr>
          <a:xfrm>
            <a:off x="1498600" y="4218328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4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78100" y="14097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54794" y="21795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54794" y="39067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578100" y="4826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854794" y="40591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54794" y="24843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854794" y="23319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854794" y="53150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781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578100" y="4978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578100" y="15621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854794" y="4213677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54794" y="54674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854794" y="436639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78100" y="5130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/>
          <p:cNvSpPr/>
          <p:nvPr/>
        </p:nvSpPr>
        <p:spPr>
          <a:xfrm>
            <a:off x="1498600" y="4218328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51581" y="1636455"/>
            <a:ext cx="39476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</a:t>
            </a:r>
            <a:r>
              <a:rPr lang="en-US" sz="1600" dirty="0" smtClean="0"/>
              <a:t>reduce ( key</a:t>
            </a:r>
            <a:r>
              <a:rPr lang="en-US" sz="1600" dirty="0"/>
              <a:t>, </a:t>
            </a:r>
            <a:r>
              <a:rPr lang="en-US" sz="1600" dirty="0" smtClean="0"/>
              <a:t>values ) </a:t>
            </a:r>
            <a:r>
              <a:rPr lang="en-US" sz="1600" dirty="0"/>
              <a:t>{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var</a:t>
            </a:r>
            <a:r>
              <a:rPr lang="en-US" sz="1600" dirty="0"/>
              <a:t> result = { count : 1, </a:t>
            </a:r>
            <a:r>
              <a:rPr lang="en-US" sz="1600" dirty="0" err="1"/>
              <a:t>speedSum</a:t>
            </a:r>
            <a:r>
              <a:rPr lang="en-US" sz="1600" dirty="0"/>
              <a:t> : 0 };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values.forEach</a:t>
            </a:r>
            <a:r>
              <a:rPr lang="en-US" sz="1600" dirty="0"/>
              <a:t>( function( v ){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result.speedSum</a:t>
            </a:r>
            <a:r>
              <a:rPr lang="en-US" sz="1600" dirty="0"/>
              <a:t> += </a:t>
            </a:r>
            <a:r>
              <a:rPr lang="en-US" sz="1600" dirty="0" err="1"/>
              <a:t>v.speed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result.count</a:t>
            </a:r>
            <a:r>
              <a:rPr lang="en-US" sz="1600" dirty="0"/>
              <a:t>++;</a:t>
            </a:r>
          </a:p>
          <a:p>
            <a:r>
              <a:rPr lang="en-US" sz="1600" dirty="0"/>
              <a:t>    });</a:t>
            </a:r>
          </a:p>
          <a:p>
            <a:r>
              <a:rPr lang="en-US" sz="1600" dirty="0"/>
              <a:t>    return result; 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719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0700" y="2057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20700" y="2209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0700" y="2362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0700" y="2514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700" y="2667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0700" y="2819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0700" y="2971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07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20700" y="3276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0700" y="3429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0700" y="3581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0700" y="3733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0700" y="3886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0700" y="4038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0700" y="4191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0700" y="4343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78100" y="12573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78100" y="29845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578100" y="46736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578100" y="14097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54794" y="21795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54794" y="39067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578100" y="48260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854794" y="40591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854794" y="24843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854794" y="2331908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854794" y="53150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78100" y="31242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578100" y="49784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578100" y="15621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854794" y="4213677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854794" y="5467434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854794" y="436639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78100" y="5130800"/>
            <a:ext cx="8890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Arrow 51"/>
          <p:cNvSpPr/>
          <p:nvPr/>
        </p:nvSpPr>
        <p:spPr>
          <a:xfrm>
            <a:off x="1498600" y="4218328"/>
            <a:ext cx="431800" cy="317500"/>
          </a:xfrm>
          <a:prstGeom prst="leftArrow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Arrow 52"/>
          <p:cNvSpPr/>
          <p:nvPr/>
        </p:nvSpPr>
        <p:spPr>
          <a:xfrm>
            <a:off x="3556054" y="1098550"/>
            <a:ext cx="431800" cy="3175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Arrow 54"/>
          <p:cNvSpPr/>
          <p:nvPr/>
        </p:nvSpPr>
        <p:spPr>
          <a:xfrm>
            <a:off x="4919781" y="2014408"/>
            <a:ext cx="431800" cy="3175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Arrow 55"/>
          <p:cNvSpPr/>
          <p:nvPr/>
        </p:nvSpPr>
        <p:spPr>
          <a:xfrm>
            <a:off x="3556054" y="2849041"/>
            <a:ext cx="431800" cy="3175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Arrow 56"/>
          <p:cNvSpPr/>
          <p:nvPr/>
        </p:nvSpPr>
        <p:spPr>
          <a:xfrm>
            <a:off x="3591810" y="4529478"/>
            <a:ext cx="431800" cy="3175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Left Arrow 57"/>
          <p:cNvSpPr/>
          <p:nvPr/>
        </p:nvSpPr>
        <p:spPr>
          <a:xfrm>
            <a:off x="4919781" y="3747958"/>
            <a:ext cx="431800" cy="3175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Arrow 58"/>
          <p:cNvSpPr/>
          <p:nvPr/>
        </p:nvSpPr>
        <p:spPr>
          <a:xfrm>
            <a:off x="4919781" y="5149934"/>
            <a:ext cx="431800" cy="3175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351581" y="1636455"/>
            <a:ext cx="39476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function </a:t>
            </a:r>
            <a:r>
              <a:rPr lang="en-US" sz="1600" dirty="0" smtClean="0"/>
              <a:t>reduce ( key</a:t>
            </a:r>
            <a:r>
              <a:rPr lang="en-US" sz="1600" dirty="0"/>
              <a:t>, </a:t>
            </a:r>
            <a:r>
              <a:rPr lang="en-US" sz="1600" dirty="0" smtClean="0"/>
              <a:t>values ) </a:t>
            </a:r>
            <a:r>
              <a:rPr lang="en-US" sz="1600" dirty="0"/>
              <a:t>{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var</a:t>
            </a:r>
            <a:r>
              <a:rPr lang="en-US" sz="1600" dirty="0"/>
              <a:t> result = { count : 1, </a:t>
            </a:r>
            <a:r>
              <a:rPr lang="en-US" sz="1600" dirty="0" err="1"/>
              <a:t>speedSum</a:t>
            </a:r>
            <a:r>
              <a:rPr lang="en-US" sz="1600" dirty="0"/>
              <a:t> : 0 };</a:t>
            </a:r>
          </a:p>
          <a:p>
            <a:r>
              <a:rPr lang="en-US" sz="1600" dirty="0"/>
              <a:t>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values.forEach</a:t>
            </a:r>
            <a:r>
              <a:rPr lang="en-US" sz="1600" dirty="0"/>
              <a:t>( function( v ){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result.speedSum</a:t>
            </a:r>
            <a:r>
              <a:rPr lang="en-US" sz="1600" dirty="0"/>
              <a:t> += </a:t>
            </a:r>
            <a:r>
              <a:rPr lang="en-US" sz="1600" dirty="0" err="1"/>
              <a:t>v.speed</a:t>
            </a:r>
            <a:r>
              <a:rPr lang="en-US" sz="1600" dirty="0"/>
              <a:t>;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result.count</a:t>
            </a:r>
            <a:r>
              <a:rPr lang="en-US" sz="1600" dirty="0"/>
              <a:t>++;</a:t>
            </a:r>
          </a:p>
          <a:p>
            <a:r>
              <a:rPr lang="en-US" sz="1600" dirty="0"/>
              <a:t>    });</a:t>
            </a:r>
          </a:p>
          <a:p>
            <a:r>
              <a:rPr lang="en-US" sz="1600" dirty="0"/>
              <a:t>    return result; 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71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7892E-6 1.50393E-6 L -3.27892E-6 0.0719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8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7673E-6 -1.50393E-6 L 2.97673E-6 0.0735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7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7892E-6 -4.41925E-6 L -3.27892E-6 0.0416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8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7673E-6 -2.30912E-6 L 2.97673E-6 0.093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5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7857E-6 1.50393E-6 L -0.00382 0.0904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451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07407E-6 L -1.94444E-6 0.0497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23900" y="986523"/>
            <a:ext cx="4544834" cy="5102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dirty="0"/>
              <a:t>results: </a:t>
            </a:r>
            <a:r>
              <a:rPr lang="en-US" sz="1600" dirty="0" smtClean="0"/>
              <a:t>[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	</a:t>
            </a:r>
            <a:r>
              <a:rPr lang="en-US" sz="1600" dirty="0" smtClean="0"/>
              <a:t>{</a:t>
            </a:r>
            <a:endParaRPr lang="en-US" sz="1600" dirty="0"/>
          </a:p>
          <a:p>
            <a:pPr>
              <a:lnSpc>
                <a:spcPct val="70000"/>
              </a:lnSpc>
            </a:pPr>
            <a:r>
              <a:rPr lang="en-US" sz="1600" dirty="0"/>
              <a:t>            "_id" : "Generally Clear and Dry Conditions",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"value" : {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    "count" : 902,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    "</a:t>
            </a:r>
            <a:r>
              <a:rPr lang="en-US" sz="1600" dirty="0" err="1"/>
              <a:t>speedSum</a:t>
            </a:r>
            <a:r>
              <a:rPr lang="en-US" sz="1600" dirty="0"/>
              <a:t>" : 45100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}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},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{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"_id" : "Icy Spots",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"value" : {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    "count" : 242,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    "</a:t>
            </a:r>
            <a:r>
              <a:rPr lang="en-US" sz="1600" dirty="0" err="1"/>
              <a:t>speedSum</a:t>
            </a:r>
            <a:r>
              <a:rPr lang="en-US" sz="1600" dirty="0"/>
              <a:t>" : 9438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}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},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{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"_id" : "Light Snow",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"value" : {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    "count" : 122,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    "</a:t>
            </a:r>
            <a:r>
              <a:rPr lang="en-US" sz="1600" dirty="0" err="1"/>
              <a:t>speedSum</a:t>
            </a:r>
            <a:r>
              <a:rPr lang="en-US" sz="1600" dirty="0"/>
              <a:t>" : 7686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}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},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{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"_id" : "No Report",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"value" : {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    "count" : 782,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        "</a:t>
            </a:r>
            <a:r>
              <a:rPr lang="en-US" sz="1600" dirty="0" err="1"/>
              <a:t>speedSum</a:t>
            </a:r>
            <a:r>
              <a:rPr lang="en-US" sz="1600" dirty="0"/>
              <a:t>" : </a:t>
            </a:r>
            <a:r>
              <a:rPr lang="en-US" sz="1600" dirty="0" err="1"/>
              <a:t>NaN</a:t>
            </a:r>
            <a:endParaRPr lang="en-US" sz="1600" dirty="0"/>
          </a:p>
          <a:p>
            <a:pPr>
              <a:lnSpc>
                <a:spcPct val="70000"/>
              </a:lnSpc>
            </a:pPr>
            <a:r>
              <a:rPr lang="en-US" sz="1600" dirty="0"/>
              <a:t>            }</a:t>
            </a:r>
          </a:p>
          <a:p>
            <a:pPr>
              <a:lnSpc>
                <a:spcPct val="70000"/>
              </a:lnSpc>
            </a:pPr>
            <a:r>
              <a:rPr lang="en-US" sz="1600" dirty="0"/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768076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</p:spPr>
        <p:txBody>
          <a:bodyPr/>
          <a:lstStyle/>
          <a:p>
            <a:r>
              <a:rPr lang="en-US" dirty="0"/>
              <a:t>Processing </a:t>
            </a:r>
            <a:r>
              <a:rPr lang="en-US" dirty="0" smtClean="0"/>
              <a:t>Large Data Sets</a:t>
            </a:r>
            <a:endParaRPr lang="en-US" dirty="0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628402" y="1509059"/>
            <a:ext cx="7898955" cy="4534647"/>
          </a:xfrm>
          <a:prstGeom prst="rect">
            <a:avLst/>
          </a:prstGeom>
        </p:spPr>
        <p:txBody>
          <a:bodyPr/>
          <a:lstStyle>
            <a:lvl1pPr marL="256032" indent="-256032" algn="l" defTabSz="457200" rtl="0" eaLnBrk="1" latinLnBrk="0" hangingPunct="1">
              <a:lnSpc>
                <a:spcPts val="3540"/>
              </a:lnSpc>
              <a:spcBef>
                <a:spcPts val="1272"/>
              </a:spcBef>
              <a:buClr>
                <a:srgbClr val="6BA342"/>
              </a:buClr>
              <a:buSzPct val="85000"/>
              <a:buFont typeface="Arial"/>
              <a:buChar char="•"/>
              <a:defRPr sz="3000" kern="1200" spc="-100" baseline="0">
                <a:ln w="1905">
                  <a:noFill/>
                </a:ln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1pPr>
            <a:lvl2pPr marL="740664" indent="-256032" algn="l" defTabSz="457200" rtl="0" eaLnBrk="1" latinLnBrk="0" hangingPunct="1">
              <a:spcBef>
                <a:spcPts val="200"/>
              </a:spcBef>
              <a:buClr>
                <a:srgbClr val="6BA342"/>
              </a:buClr>
              <a:buSzPct val="90000"/>
              <a:buFont typeface="Arial"/>
              <a:buChar char="–"/>
              <a:defRPr sz="2400" kern="1200" spc="-100" baseline="0"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Need to break data into smaller pieces</a:t>
            </a:r>
          </a:p>
          <a:p>
            <a:r>
              <a:rPr lang="en-US" smtClean="0"/>
              <a:t>Process data across multiple nodes</a:t>
            </a:r>
            <a:endParaRPr lang="en-US" dirty="0"/>
          </a:p>
        </p:txBody>
      </p:sp>
      <p:pic>
        <p:nvPicPr>
          <p:cNvPr id="48" name="Picture 47" descr="Icon_MongoDB_by_xkne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38" y="2730634"/>
            <a:ext cx="920527" cy="920527"/>
          </a:xfrm>
          <a:prstGeom prst="rect">
            <a:avLst/>
          </a:prstGeom>
        </p:spPr>
      </p:pic>
      <p:pic>
        <p:nvPicPr>
          <p:cNvPr id="49" name="Picture 48" descr="Icon_MongoDB_by_xkne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438" y="2730634"/>
            <a:ext cx="920527" cy="920527"/>
          </a:xfrm>
          <a:prstGeom prst="rect">
            <a:avLst/>
          </a:prstGeom>
        </p:spPr>
      </p:pic>
      <p:pic>
        <p:nvPicPr>
          <p:cNvPr id="50" name="Picture 49" descr="Icon_MongoDB_by_xkne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743200"/>
            <a:ext cx="920527" cy="920527"/>
          </a:xfrm>
          <a:prstGeom prst="rect">
            <a:avLst/>
          </a:prstGeom>
        </p:spPr>
      </p:pic>
      <p:pic>
        <p:nvPicPr>
          <p:cNvPr id="51" name="Picture 50" descr="Icon_MongoDB_by_xkne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3200"/>
            <a:ext cx="920527" cy="920527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838200" y="38862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007607" y="38608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162800" y="38862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131438" y="38862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13565" y="38862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747165" y="38862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778527" y="38608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782435" y="41910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988972" y="41910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613565" y="41910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453927" y="38608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473731" y="41910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131438" y="4191000"/>
            <a:ext cx="304800" cy="152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49138" y="4970585"/>
            <a:ext cx="1036871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918365" y="4970585"/>
            <a:ext cx="1035552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5282468" y="4970585"/>
            <a:ext cx="1092242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698103" y="4970585"/>
            <a:ext cx="1084332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293772" y="5642708"/>
            <a:ext cx="1089290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847758" y="5638800"/>
            <a:ext cx="1051807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6211861" y="5638800"/>
            <a:ext cx="1103339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627496" y="5638800"/>
            <a:ext cx="1048145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1690343" y="4343400"/>
            <a:ext cx="290857" cy="1295400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758727" y="4013200"/>
            <a:ext cx="374873" cy="1625600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3" idx="1"/>
          </p:cNvCxnSpPr>
          <p:nvPr/>
        </p:nvCxnSpPr>
        <p:spPr>
          <a:xfrm flipH="1">
            <a:off x="2707924" y="3937000"/>
            <a:ext cx="299683" cy="1037493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3293772" y="4343400"/>
            <a:ext cx="319793" cy="1295400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3733800" y="4343400"/>
            <a:ext cx="0" cy="1295400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918366" y="4013200"/>
            <a:ext cx="304799" cy="957385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5" idx="1"/>
            <a:endCxn id="66" idx="0"/>
          </p:cNvCxnSpPr>
          <p:nvPr/>
        </p:nvCxnSpPr>
        <p:spPr>
          <a:xfrm flipH="1">
            <a:off x="4436141" y="3962400"/>
            <a:ext cx="695297" cy="1008185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5131438" y="4343400"/>
            <a:ext cx="151030" cy="1295400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57" idx="2"/>
          </p:cNvCxnSpPr>
          <p:nvPr/>
        </p:nvCxnSpPr>
        <p:spPr>
          <a:xfrm flipH="1">
            <a:off x="5777153" y="4038600"/>
            <a:ext cx="122412" cy="931985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4" idx="2"/>
            <a:endCxn id="71" idx="0"/>
          </p:cNvCxnSpPr>
          <p:nvPr/>
        </p:nvCxnSpPr>
        <p:spPr>
          <a:xfrm flipH="1">
            <a:off x="6763531" y="4038600"/>
            <a:ext cx="551669" cy="1600200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58" idx="1"/>
          </p:cNvCxnSpPr>
          <p:nvPr/>
        </p:nvCxnSpPr>
        <p:spPr>
          <a:xfrm flipH="1">
            <a:off x="7315200" y="3937000"/>
            <a:ext cx="463327" cy="1033585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59" idx="2"/>
          </p:cNvCxnSpPr>
          <p:nvPr/>
        </p:nvCxnSpPr>
        <p:spPr>
          <a:xfrm>
            <a:off x="7934835" y="4343400"/>
            <a:ext cx="148493" cy="1295400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2" idx="2"/>
            <a:endCxn id="65" idx="0"/>
          </p:cNvCxnSpPr>
          <p:nvPr/>
        </p:nvCxnSpPr>
        <p:spPr>
          <a:xfrm>
            <a:off x="990600" y="4038600"/>
            <a:ext cx="376974" cy="931985"/>
          </a:xfrm>
          <a:prstGeom prst="straightConnector1">
            <a:avLst/>
          </a:prstGeom>
          <a:ln>
            <a:solidFill>
              <a:srgbClr val="EA157A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615164" y="5642708"/>
            <a:ext cx="1036871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2256901" y="5017245"/>
            <a:ext cx="1036871" cy="457200"/>
          </a:xfrm>
          <a:prstGeom prst="rect">
            <a:avLst/>
          </a:prstGeom>
          <a:ln>
            <a:solidFill>
              <a:srgbClr val="FEB8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Hadoop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1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86" grpId="0" animBg="1"/>
      <p:bldP spid="8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402" y="336141"/>
            <a:ext cx="7898954" cy="851683"/>
          </a:xfrm>
        </p:spPr>
        <p:txBody>
          <a:bodyPr>
            <a:normAutofit/>
          </a:bodyPr>
          <a:lstStyle/>
          <a:p>
            <a:r>
              <a:rPr lang="en-US" dirty="0" smtClean="0"/>
              <a:t>Benefits of the </a:t>
            </a:r>
            <a:r>
              <a:rPr lang="en-US" dirty="0" err="1" smtClean="0"/>
              <a:t>Hadoop</a:t>
            </a:r>
            <a:r>
              <a:rPr lang="en-US" dirty="0" smtClean="0"/>
              <a:t> Connector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402" y="1605919"/>
            <a:ext cx="66607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Increased parallelism</a:t>
            </a: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A</a:t>
            </a:r>
            <a:r>
              <a:rPr lang="en-US" sz="3200" dirty="0" smtClean="0"/>
              <a:t>ccess </a:t>
            </a:r>
            <a:r>
              <a:rPr lang="en-US" sz="3200" dirty="0"/>
              <a:t>to analytics libraries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Separation of concerns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Integrates with </a:t>
            </a:r>
            <a:r>
              <a:rPr lang="en-US" sz="3200" dirty="0"/>
              <a:t>existing tool chains</a:t>
            </a:r>
          </a:p>
          <a:p>
            <a:pPr marL="285750" indent="-285750">
              <a:buFont typeface="Arial"/>
              <a:buChar char="•"/>
            </a:pPr>
            <a:endParaRPr lang="en-US" sz="3200" dirty="0"/>
          </a:p>
        </p:txBody>
      </p:sp>
      <p:pic>
        <p:nvPicPr>
          <p:cNvPr id="5" name="Picture 4" descr="Icon_MongoDB_by_xkne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36" y="4160464"/>
            <a:ext cx="1529136" cy="1529136"/>
          </a:xfrm>
          <a:prstGeom prst="rect">
            <a:avLst/>
          </a:prstGeom>
        </p:spPr>
      </p:pic>
      <p:pic>
        <p:nvPicPr>
          <p:cNvPr id="2" name="Picture 1" descr="elephant_rgb_sq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68" y="3797300"/>
            <a:ext cx="1983232" cy="2003265"/>
          </a:xfrm>
          <a:prstGeom prst="rect">
            <a:avLst/>
          </a:prstGeom>
        </p:spPr>
      </p:pic>
      <p:sp>
        <p:nvSpPr>
          <p:cNvPr id="6" name="Curved Left Arrow 5"/>
          <p:cNvSpPr/>
          <p:nvPr/>
        </p:nvSpPr>
        <p:spPr>
          <a:xfrm flipH="1">
            <a:off x="4076700" y="4294124"/>
            <a:ext cx="736600" cy="121615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25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raffic.com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47800"/>
            <a:ext cx="6350000" cy="39624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4261" y="1920933"/>
            <a:ext cx="80530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Drivers will be accessing the data via web, mobile devices, and navigation systems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We need to provide current average speed, travel time and weather per </a:t>
            </a:r>
            <a:r>
              <a:rPr lang="en-US" sz="2400" dirty="0" smtClean="0"/>
              <a:t>road segment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Real-time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Real-Time Conditions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57096" y="4679960"/>
            <a:ext cx="5157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Last ten minutes of speeds and times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287527" y="3156283"/>
            <a:ext cx="2062036" cy="1523677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603257" y="1652084"/>
            <a:ext cx="7887195" cy="48365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{  _id : “I-87:10656”,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description : "NYS Thruway Harriman Section Exits 14A - 16",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update : </a:t>
            </a:r>
            <a:r>
              <a:rPr lang="en-US" b="0" dirty="0" err="1">
                <a:solidFill>
                  <a:srgbClr val="FFFFFF"/>
                </a:solidFill>
                <a:latin typeface="Source code pro bold"/>
                <a:cs typeface="Source code pro bold"/>
              </a:rPr>
              <a:t>ISODate</a:t>
            </a: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(“2013-10-10T23:06:37.000Z”), 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</a:t>
            </a:r>
            <a:r>
              <a:rPr lang="en-US" b="0" dirty="0">
                <a:solidFill>
                  <a:srgbClr val="6BA342"/>
                </a:solidFill>
                <a:latin typeface="Source code pro bold"/>
                <a:cs typeface="Source code pro bold"/>
              </a:rPr>
              <a:t>speeds : [ 52, 49, 45, 51, ... ]</a:t>
            </a: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</a:t>
            </a:r>
            <a:r>
              <a:rPr lang="en-US" b="0" dirty="0">
                <a:solidFill>
                  <a:schemeClr val="accent1"/>
                </a:solidFill>
                <a:latin typeface="Source code pro bold"/>
                <a:cs typeface="Source code pro bold"/>
              </a:rPr>
              <a:t>times : [ 237, 224, 246, 233,... ]</a:t>
            </a: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pavement: "Wet Spots",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status: "Wet Conditions",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weather: "Light Rain”,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</a:t>
            </a:r>
            <a:r>
              <a:rPr lang="en-US" b="0" dirty="0" err="1">
                <a:solidFill>
                  <a:srgbClr val="FFFFFF"/>
                </a:solidFill>
                <a:latin typeface="Source code pro bold"/>
                <a:cs typeface="Source code pro bold"/>
              </a:rPr>
              <a:t>averageSpeed</a:t>
            </a: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: 50.23,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</a:t>
            </a:r>
            <a:r>
              <a:rPr lang="en-US" b="0" dirty="0" err="1">
                <a:solidFill>
                  <a:srgbClr val="FFFFFF"/>
                </a:solidFill>
                <a:latin typeface="Source code pro bold"/>
                <a:cs typeface="Source code pro bold"/>
              </a:rPr>
              <a:t>averageTime</a:t>
            </a: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: 234,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</a:t>
            </a:r>
            <a:r>
              <a:rPr lang="en-US" b="0" dirty="0" err="1">
                <a:solidFill>
                  <a:srgbClr val="FFFFFF"/>
                </a:solidFill>
                <a:latin typeface="Source code pro bold"/>
                <a:cs typeface="Source code pro bold"/>
              </a:rPr>
              <a:t>maxSafeSpeed</a:t>
            </a: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: 53.1,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location" : {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  "type" : "</a:t>
            </a:r>
            <a:r>
              <a:rPr lang="en-US" b="0" dirty="0" err="1">
                <a:solidFill>
                  <a:srgbClr val="FFFFFF"/>
                </a:solidFill>
                <a:latin typeface="Source code pro bold"/>
                <a:cs typeface="Source code pro bold"/>
              </a:rPr>
              <a:t>LineString</a:t>
            </a: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",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  "coordinates" : [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    [ -74.056, 41.098  ],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       [ -74.077, 41.104 ] }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9714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3257" y="1652084"/>
            <a:ext cx="7887195" cy="48365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{  _id : “I-87:10656”,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description : "NYS Thruway Harriman Section Exits 14A - 16",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update : </a:t>
            </a:r>
            <a:r>
              <a:rPr lang="en-US" b="0" dirty="0" err="1">
                <a:latin typeface="Source code pro bold"/>
                <a:cs typeface="Source code pro bold"/>
              </a:rPr>
              <a:t>ISODate</a:t>
            </a:r>
            <a:r>
              <a:rPr lang="en-US" b="0" dirty="0">
                <a:latin typeface="Source code pro bold"/>
                <a:cs typeface="Source code pro bold"/>
              </a:rPr>
              <a:t>(“2013-10-10T23:06:37.000Z”), 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speeds : [ 52, 49, 45, 51, ... ],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times : [ 237, 224, 246, 233,... ],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pavement: "Wet Spots",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status: "Wet Conditions",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weather: "Light Rain”</a:t>
            </a:r>
            <a:r>
              <a:rPr lang="en-US" b="0" dirty="0" smtClean="0">
                <a:latin typeface="Source code pro bold"/>
                <a:cs typeface="Source code pro bold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b="0" dirty="0" smtClean="0">
                <a:latin typeface="Source code pro bold"/>
                <a:cs typeface="Source code pro bold"/>
              </a:rPr>
              <a:t>   </a:t>
            </a:r>
            <a:r>
              <a:rPr lang="en-US" b="0" dirty="0" err="1" smtClean="0">
                <a:solidFill>
                  <a:schemeClr val="accent1"/>
                </a:solidFill>
                <a:latin typeface="Source code pro bold"/>
                <a:cs typeface="Source code pro bold"/>
              </a:rPr>
              <a:t>averageSpeed</a:t>
            </a:r>
            <a:r>
              <a:rPr lang="en-US" b="0" dirty="0" smtClean="0">
                <a:solidFill>
                  <a:schemeClr val="accent1"/>
                </a:solidFill>
                <a:latin typeface="Source code pro bold"/>
                <a:cs typeface="Source code pro bold"/>
              </a:rPr>
              <a:t>: 50.23</a:t>
            </a:r>
            <a:r>
              <a:rPr lang="en-US" b="0" dirty="0" smtClean="0">
                <a:latin typeface="Source code pro bold"/>
                <a:cs typeface="Source code pro bold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b="0" dirty="0" smtClean="0">
                <a:latin typeface="Source code pro bold"/>
                <a:cs typeface="Source code pro bold"/>
              </a:rPr>
              <a:t>   </a:t>
            </a:r>
            <a:r>
              <a:rPr lang="en-US" b="0" dirty="0" err="1" smtClean="0">
                <a:solidFill>
                  <a:srgbClr val="6BA342"/>
                </a:solidFill>
                <a:latin typeface="Source code pro bold"/>
                <a:cs typeface="Source code pro bold"/>
              </a:rPr>
              <a:t>averageTime</a:t>
            </a:r>
            <a:r>
              <a:rPr lang="en-US" b="0" dirty="0" smtClean="0">
                <a:solidFill>
                  <a:srgbClr val="6BA342"/>
                </a:solidFill>
                <a:latin typeface="Source code pro bold"/>
                <a:cs typeface="Source code pro bold"/>
              </a:rPr>
              <a:t>: 234</a:t>
            </a:r>
            <a:r>
              <a:rPr lang="en-US" b="0" dirty="0" smtClean="0">
                <a:latin typeface="Source code pro bold"/>
                <a:cs typeface="Source code pro bold"/>
              </a:rPr>
              <a:t>,</a:t>
            </a:r>
            <a:endParaRPr lang="en-US" b="0" dirty="0">
              <a:latin typeface="Source code pro bold"/>
              <a:cs typeface="Source code pro bold"/>
            </a:endParaRP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</a:t>
            </a:r>
            <a:r>
              <a:rPr lang="en-US" b="0" dirty="0" err="1">
                <a:solidFill>
                  <a:schemeClr val="accent1"/>
                </a:solidFill>
                <a:latin typeface="Source code pro bold"/>
                <a:cs typeface="Source code pro bold"/>
              </a:rPr>
              <a:t>maxSafeSpeed</a:t>
            </a:r>
            <a:r>
              <a:rPr lang="en-US" b="0" dirty="0">
                <a:solidFill>
                  <a:schemeClr val="accent1"/>
                </a:solidFill>
                <a:latin typeface="Source code pro bold"/>
                <a:cs typeface="Source code pro bold"/>
              </a:rPr>
              <a:t>: 53.1</a:t>
            </a:r>
            <a:r>
              <a:rPr lang="en-US" b="0" dirty="0">
                <a:latin typeface="Source code pro bold"/>
                <a:cs typeface="Source code pro bold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location" : {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  "type" : "</a:t>
            </a:r>
            <a:r>
              <a:rPr lang="en-US" b="0" dirty="0" err="1">
                <a:latin typeface="Source code pro bold"/>
                <a:cs typeface="Source code pro bold"/>
              </a:rPr>
              <a:t>LineString</a:t>
            </a:r>
            <a:r>
              <a:rPr lang="en-US" b="0" dirty="0">
                <a:latin typeface="Source code pro bold"/>
                <a:cs typeface="Source code pro bold"/>
              </a:rPr>
              <a:t>",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  "coordinates" : [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    [ -</a:t>
            </a:r>
            <a:r>
              <a:rPr lang="en-US" b="0" dirty="0" smtClean="0">
                <a:latin typeface="Source code pro bold"/>
                <a:cs typeface="Source code pro bold"/>
              </a:rPr>
              <a:t>74.056, 41.098  </a:t>
            </a:r>
            <a:r>
              <a:rPr lang="en-US" b="0" dirty="0">
                <a:latin typeface="Source code pro bold"/>
                <a:cs typeface="Source code pro bold"/>
              </a:rPr>
              <a:t>],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    [ -</a:t>
            </a:r>
            <a:r>
              <a:rPr lang="en-US" b="0" dirty="0" smtClean="0">
                <a:latin typeface="Source code pro bold"/>
                <a:cs typeface="Source code pro bold"/>
              </a:rPr>
              <a:t>74.077, 41.104 ] </a:t>
            </a:r>
            <a:r>
              <a:rPr lang="en-US" b="0" dirty="0">
                <a:latin typeface="Source code pro bold"/>
                <a:cs typeface="Source code pro bold"/>
              </a:rPr>
              <a:t>}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Real-Time Conditions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38995" y="4679960"/>
            <a:ext cx="3346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Pre-aggregated metrics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080481" y="4313168"/>
            <a:ext cx="1858514" cy="553294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27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from our </a:t>
            </a:r>
            <a:r>
              <a:rPr lang="en-US" dirty="0"/>
              <a:t>data</a:t>
            </a:r>
          </a:p>
        </p:txBody>
      </p:sp>
      <p:pic>
        <p:nvPicPr>
          <p:cNvPr id="8" name="Picture 7" descr="trades_char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52" y="1452538"/>
            <a:ext cx="2626348" cy="19672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5838" y="4642563"/>
            <a:ext cx="57060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Historical &amp; Predictive Analysis</a:t>
            </a:r>
            <a:endParaRPr lang="en-US" sz="3200" dirty="0"/>
          </a:p>
        </p:txBody>
      </p:sp>
      <p:pic>
        <p:nvPicPr>
          <p:cNvPr id="2" name="Picture 1" descr="linar_regressio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56" y="1735940"/>
            <a:ext cx="3429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3257" y="1652084"/>
            <a:ext cx="7887195" cy="483653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{  _id : “I-87:10656”,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description : "NYS Thruway Harriman Section Exits 14A - 16",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update : </a:t>
            </a:r>
            <a:r>
              <a:rPr lang="en-US" b="0" dirty="0" err="1">
                <a:latin typeface="Source code pro bold"/>
                <a:cs typeface="Source code pro bold"/>
              </a:rPr>
              <a:t>ISODate</a:t>
            </a:r>
            <a:r>
              <a:rPr lang="en-US" b="0" dirty="0">
                <a:latin typeface="Source code pro bold"/>
                <a:cs typeface="Source code pro bold"/>
              </a:rPr>
              <a:t>(“2013-10-10T23:06:37.000Z”), 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speeds : [ 52, 49, 45, 51, ... ],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times : [ 237, 224, 246, 233,... ],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pavement: "Wet Spots",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status: "Wet Conditions",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weather: "Light Rain”,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</a:t>
            </a:r>
            <a:r>
              <a:rPr lang="en-US" b="0" dirty="0" err="1">
                <a:solidFill>
                  <a:srgbClr val="FFFFFF"/>
                </a:solidFill>
                <a:latin typeface="Source code pro bold"/>
                <a:cs typeface="Source code pro bold"/>
              </a:rPr>
              <a:t>averageSpeed</a:t>
            </a:r>
            <a:r>
              <a:rPr lang="en-US" b="0" dirty="0">
                <a:solidFill>
                  <a:srgbClr val="FFFFFF"/>
                </a:solidFill>
                <a:latin typeface="Source code pro bold"/>
                <a:cs typeface="Source code pro bold"/>
              </a:rPr>
              <a:t>: 50.23</a:t>
            </a:r>
            <a:r>
              <a:rPr lang="en-US" b="0" dirty="0">
                <a:latin typeface="Source code pro bold"/>
                <a:cs typeface="Source code pro bold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</a:t>
            </a:r>
            <a:r>
              <a:rPr lang="en-US" b="0" dirty="0" err="1">
                <a:solidFill>
                  <a:schemeClr val="bg2"/>
                </a:solidFill>
                <a:latin typeface="Source code pro bold"/>
                <a:cs typeface="Source code pro bold"/>
              </a:rPr>
              <a:t>averageTime</a:t>
            </a:r>
            <a:r>
              <a:rPr lang="en-US" b="0" dirty="0">
                <a:solidFill>
                  <a:schemeClr val="bg2"/>
                </a:solidFill>
                <a:latin typeface="Source code pro bold"/>
                <a:cs typeface="Source code pro bold"/>
              </a:rPr>
              <a:t>: 234</a:t>
            </a:r>
            <a:r>
              <a:rPr lang="en-US" b="0" dirty="0">
                <a:latin typeface="Source code pro bold"/>
                <a:cs typeface="Source code pro bold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</a:t>
            </a:r>
            <a:r>
              <a:rPr lang="en-US" b="0" dirty="0" err="1">
                <a:solidFill>
                  <a:schemeClr val="bg2"/>
                </a:solidFill>
                <a:latin typeface="Source code pro bold"/>
                <a:cs typeface="Source code pro bold"/>
              </a:rPr>
              <a:t>maxSafeSpeed</a:t>
            </a:r>
            <a:r>
              <a:rPr lang="en-US" b="0" dirty="0">
                <a:solidFill>
                  <a:schemeClr val="bg2"/>
                </a:solidFill>
                <a:latin typeface="Source code pro bold"/>
                <a:cs typeface="Source code pro bold"/>
              </a:rPr>
              <a:t>: 53.1</a:t>
            </a:r>
            <a:r>
              <a:rPr lang="en-US" b="0" dirty="0">
                <a:latin typeface="Source code pro bold"/>
                <a:cs typeface="Source code pro bold"/>
              </a:rPr>
              <a:t>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   </a:t>
            </a:r>
            <a:r>
              <a:rPr lang="en-US" b="0" dirty="0">
                <a:solidFill>
                  <a:srgbClr val="6BA342"/>
                </a:solidFill>
                <a:latin typeface="Source code pro bold"/>
                <a:cs typeface="Source code pro bold"/>
              </a:rPr>
              <a:t>location" : {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6BA342"/>
                </a:solidFill>
                <a:latin typeface="Source code pro bold"/>
                <a:cs typeface="Source code pro bold"/>
              </a:rPr>
              <a:t>     "type" : "</a:t>
            </a:r>
            <a:r>
              <a:rPr lang="en-US" b="0" dirty="0" err="1">
                <a:solidFill>
                  <a:srgbClr val="6BA342"/>
                </a:solidFill>
                <a:latin typeface="Source code pro bold"/>
                <a:cs typeface="Source code pro bold"/>
              </a:rPr>
              <a:t>LineString</a:t>
            </a:r>
            <a:r>
              <a:rPr lang="en-US" b="0" dirty="0">
                <a:solidFill>
                  <a:srgbClr val="6BA342"/>
                </a:solidFill>
                <a:latin typeface="Source code pro bold"/>
                <a:cs typeface="Source code pro bold"/>
              </a:rPr>
              <a:t>",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6BA342"/>
                </a:solidFill>
                <a:latin typeface="Source code pro bold"/>
                <a:cs typeface="Source code pro bold"/>
              </a:rPr>
              <a:t>     "coordinates" : [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6BA342"/>
                </a:solidFill>
                <a:latin typeface="Source code pro bold"/>
                <a:cs typeface="Source code pro bold"/>
              </a:rPr>
              <a:t>       [ -74.056, 41.098  ],</a:t>
            </a:r>
          </a:p>
          <a:p>
            <a:pPr>
              <a:lnSpc>
                <a:spcPct val="70000"/>
              </a:lnSpc>
            </a:pPr>
            <a:r>
              <a:rPr lang="en-US" b="0" dirty="0">
                <a:solidFill>
                  <a:srgbClr val="6BA342"/>
                </a:solidFill>
                <a:latin typeface="Source code pro bold"/>
                <a:cs typeface="Source code pro bold"/>
              </a:rPr>
              <a:t>       [ -74.077, 41.104 ] }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 bold"/>
                <a:cs typeface="Source code pro bold"/>
              </a:rPr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Real-Time Conditions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38995" y="4679960"/>
            <a:ext cx="3588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Geo-spatially indexed road segment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080481" y="4866462"/>
            <a:ext cx="1858514" cy="275163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7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b="0" dirty="0" err="1">
                <a:latin typeface="Source Code Pro"/>
                <a:cs typeface="Source Code Pro"/>
              </a:rPr>
              <a:t>db.linksAvg.update</a:t>
            </a:r>
            <a:r>
              <a:rPr lang="en-US" b="0" dirty="0">
                <a:latin typeface="Source Code Pro"/>
                <a:cs typeface="Source Code Pro"/>
              </a:rPr>
              <a:t>(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"/>
                <a:cs typeface="Source Code Pro"/>
              </a:rPr>
              <a:t> {"_id" : </a:t>
            </a:r>
            <a:r>
              <a:rPr lang="en-US" b="0" dirty="0" err="1">
                <a:latin typeface="Source Code Pro"/>
                <a:cs typeface="Source Code Pro"/>
              </a:rPr>
              <a:t>linkId</a:t>
            </a:r>
            <a:r>
              <a:rPr lang="en-US" b="0" dirty="0">
                <a:latin typeface="Source Code Pro"/>
                <a:cs typeface="Source Code Pro"/>
              </a:rPr>
              <a:t>},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"/>
                <a:cs typeface="Source Code Pro"/>
              </a:rPr>
              <a:t> { "$set" : {</a:t>
            </a:r>
            <a:r>
              <a:rPr lang="en-US" b="0" dirty="0" smtClean="0">
                <a:latin typeface="Source Code Pro"/>
                <a:cs typeface="Source Code Pro"/>
              </a:rPr>
              <a:t>"</a:t>
            </a:r>
            <a:r>
              <a:rPr lang="en-US" b="0" dirty="0">
                <a:latin typeface="Source code pro bold"/>
                <a:cs typeface="Source code pro bold"/>
              </a:rPr>
              <a:t>update </a:t>
            </a:r>
            <a:r>
              <a:rPr lang="en-US" b="0" dirty="0" smtClean="0">
                <a:latin typeface="Source Code Pro"/>
                <a:cs typeface="Source Code Pro"/>
              </a:rPr>
              <a:t>" </a:t>
            </a:r>
            <a:r>
              <a:rPr lang="en-US" b="0" dirty="0">
                <a:latin typeface="Source Code Pro"/>
                <a:cs typeface="Source Code Pro"/>
              </a:rPr>
              <a:t>: date},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"/>
                <a:cs typeface="Source Code Pro"/>
              </a:rPr>
              <a:t>   "$push" : {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"/>
                <a:cs typeface="Source Code Pro"/>
              </a:rPr>
              <a:t>     "times" : { "$each" : [ time ], "$slice" : -10 },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"/>
                <a:cs typeface="Source Code Pro"/>
              </a:rPr>
              <a:t>     "speeds" : {"$each" : [ speed ], "$slice" : -10}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"/>
                <a:cs typeface="Source Code Pro"/>
              </a:rPr>
              <a:t>    }</a:t>
            </a:r>
          </a:p>
          <a:p>
            <a:pPr>
              <a:lnSpc>
                <a:spcPct val="70000"/>
              </a:lnSpc>
            </a:pPr>
            <a:r>
              <a:rPr lang="en-US" b="0" dirty="0">
                <a:latin typeface="Source Code Pro"/>
                <a:cs typeface="Source Code Pro"/>
              </a:rPr>
              <a:t>})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Maintaining the current conditions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17858" y="4948516"/>
            <a:ext cx="5927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Each update pops the last </a:t>
            </a:r>
            <a:r>
              <a:rPr lang="en-US" sz="2400" dirty="0" smtClean="0">
                <a:solidFill>
                  <a:schemeClr val="accent1"/>
                </a:solidFill>
              </a:rPr>
              <a:t>element off </a:t>
            </a:r>
            <a:r>
              <a:rPr lang="en-US" sz="2400" dirty="0">
                <a:solidFill>
                  <a:schemeClr val="accent1"/>
                </a:solidFill>
              </a:rPr>
              <a:t>the </a:t>
            </a:r>
            <a:r>
              <a:rPr lang="en-US" sz="2400" dirty="0" smtClean="0">
                <a:solidFill>
                  <a:schemeClr val="accent1"/>
                </a:solidFill>
              </a:rPr>
              <a:t>array and </a:t>
            </a:r>
            <a:r>
              <a:rPr lang="en-US" sz="2400" dirty="0">
                <a:solidFill>
                  <a:schemeClr val="accent1"/>
                </a:solidFill>
              </a:rPr>
              <a:t>pushes the new value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H="1" flipV="1">
            <a:off x="2238178" y="3685362"/>
            <a:ext cx="2043477" cy="1263154"/>
          </a:xfrm>
          <a:prstGeom prst="straightConnector1">
            <a:avLst/>
          </a:prstGeom>
          <a:ln w="31750">
            <a:solidFill>
              <a:schemeClr val="accent1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0"/>
          </p:cNvCxnSpPr>
          <p:nvPr/>
        </p:nvCxnSpPr>
        <p:spPr>
          <a:xfrm flipH="1" flipV="1">
            <a:off x="3112630" y="3268937"/>
            <a:ext cx="1169025" cy="1679579"/>
          </a:xfrm>
          <a:prstGeom prst="straightConnector1">
            <a:avLst/>
          </a:prstGeom>
          <a:ln w="31750">
            <a:solidFill>
              <a:schemeClr val="accent1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917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6857" y="1470918"/>
            <a:ext cx="7898954" cy="1812776"/>
          </a:xfrm>
        </p:spPr>
        <p:txBody>
          <a:bodyPr/>
          <a:lstStyle/>
          <a:p>
            <a:r>
              <a:rPr lang="en-US" dirty="0" smtClean="0"/>
              <a:t>Putting it all together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626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common to time series data: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1422400"/>
            <a:ext cx="8229600" cy="4835236"/>
          </a:xfrm>
          <a:prstGeom prst="rect">
            <a:avLst/>
          </a:prstGeom>
        </p:spPr>
        <p:txBody>
          <a:bodyPr>
            <a:normAutofit/>
          </a:bodyPr>
          <a:lstStyle>
            <a:lvl1pPr marL="256032" indent="-256032" algn="l" defTabSz="457200" rtl="0" eaLnBrk="1" latinLnBrk="0" hangingPunct="1">
              <a:lnSpc>
                <a:spcPts val="3540"/>
              </a:lnSpc>
              <a:spcBef>
                <a:spcPts val="1272"/>
              </a:spcBef>
              <a:buClr>
                <a:srgbClr val="6BA342"/>
              </a:buClr>
              <a:buSzPct val="85000"/>
              <a:buFont typeface="Arial"/>
              <a:buChar char="•"/>
              <a:defRPr sz="3000" kern="1200" spc="-100" baseline="0">
                <a:ln w="1905">
                  <a:noFill/>
                </a:ln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1pPr>
            <a:lvl2pPr marL="740664" indent="-256032" algn="l" defTabSz="457200" rtl="0" eaLnBrk="1" latinLnBrk="0" hangingPunct="1">
              <a:spcBef>
                <a:spcPts val="200"/>
              </a:spcBef>
              <a:buClr>
                <a:srgbClr val="6BA342"/>
              </a:buClr>
              <a:buSzPct val="90000"/>
              <a:buFont typeface="Arial"/>
              <a:buChar char="–"/>
              <a:defRPr sz="2400" kern="1200" spc="-100" baseline="0"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need to store and manage an incoming stream of data samples</a:t>
            </a:r>
          </a:p>
          <a:p>
            <a:r>
              <a:rPr lang="en-US" dirty="0" smtClean="0"/>
              <a:t>You need to compute derivative data sets based on these samples</a:t>
            </a:r>
          </a:p>
          <a:p>
            <a:r>
              <a:rPr lang="en-US" dirty="0" smtClean="0"/>
              <a:t>You need low latency access to up-to-date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8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common to time series data: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57200" y="1422400"/>
            <a:ext cx="8229600" cy="4835236"/>
          </a:xfrm>
          <a:prstGeom prst="rect">
            <a:avLst/>
          </a:prstGeom>
        </p:spPr>
        <p:txBody>
          <a:bodyPr>
            <a:normAutofit/>
          </a:bodyPr>
          <a:lstStyle>
            <a:lvl1pPr marL="256032" indent="-256032" algn="l" defTabSz="457200" rtl="0" eaLnBrk="1" latinLnBrk="0" hangingPunct="1">
              <a:lnSpc>
                <a:spcPts val="3540"/>
              </a:lnSpc>
              <a:spcBef>
                <a:spcPts val="1272"/>
              </a:spcBef>
              <a:buClr>
                <a:srgbClr val="6BA342"/>
              </a:buClr>
              <a:buSzPct val="85000"/>
              <a:buFont typeface="Arial"/>
              <a:buChar char="•"/>
              <a:defRPr sz="3000" kern="1200" spc="-100" baseline="0">
                <a:ln w="1905">
                  <a:noFill/>
                </a:ln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1pPr>
            <a:lvl2pPr marL="740664" indent="-256032" algn="l" defTabSz="457200" rtl="0" eaLnBrk="1" latinLnBrk="0" hangingPunct="1">
              <a:spcBef>
                <a:spcPts val="200"/>
              </a:spcBef>
              <a:buClr>
                <a:srgbClr val="6BA342"/>
              </a:buClr>
              <a:buSzPct val="90000"/>
              <a:buFont typeface="Arial"/>
              <a:buChar char="–"/>
              <a:defRPr sz="2400" kern="1200" spc="-100" baseline="0">
                <a:solidFill>
                  <a:srgbClr val="625F5E"/>
                </a:solidFill>
                <a:latin typeface="PT Sans"/>
                <a:ea typeface="+mn-ea"/>
                <a:cs typeface="PT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need to store and manage an incoming stream of data samples</a:t>
            </a:r>
          </a:p>
          <a:p>
            <a:r>
              <a:rPr lang="en-US" dirty="0" smtClean="0"/>
              <a:t>You need to compute derivative data sets based on these samples</a:t>
            </a:r>
          </a:p>
          <a:p>
            <a:r>
              <a:rPr lang="en-US" dirty="0" smtClean="0"/>
              <a:t>You need low latency access to up-to-date data</a:t>
            </a:r>
            <a:endParaRPr lang="en-US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28403" y="4674083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none" baseline="0">
                <a:solidFill>
                  <a:srgbClr val="6BA342"/>
                </a:solidFill>
                <a:latin typeface="PT Sans"/>
                <a:ea typeface="+mj-ea"/>
                <a:cs typeface="PT San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Introducing The High Volume Data Feed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693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HVDF: Reference Implementation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84778" y="1451520"/>
            <a:ext cx="6909108" cy="3481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Screech -- High Volume Data Feed engine 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6395" y="2471040"/>
            <a:ext cx="19983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168555" y="1995840"/>
            <a:ext cx="1149074" cy="27129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</a:rPr>
              <a:t>REST Service API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2417" y="1995840"/>
            <a:ext cx="1451462" cy="15465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</a:rPr>
              <a:t>Processor Plugins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98898" y="2471040"/>
            <a:ext cx="1146664" cy="30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Inline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98898" y="2808000"/>
            <a:ext cx="1146664" cy="30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Batch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98898" y="3146160"/>
            <a:ext cx="1146664" cy="302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Stream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31798" y="1995840"/>
            <a:ext cx="3310521" cy="154656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</a:rPr>
              <a:t>Channel Data Storage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14" name="Can 13"/>
          <p:cNvSpPr/>
          <p:nvPr/>
        </p:nvSpPr>
        <p:spPr>
          <a:xfrm>
            <a:off x="5702182" y="2471040"/>
            <a:ext cx="743010" cy="743040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Raw Channel Data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" name="Can 14"/>
          <p:cNvSpPr/>
          <p:nvPr/>
        </p:nvSpPr>
        <p:spPr>
          <a:xfrm>
            <a:off x="6597591" y="2471040"/>
            <a:ext cx="841161" cy="743040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Aggregated Rollup T1 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" name="Can 15"/>
          <p:cNvSpPr/>
          <p:nvPr/>
        </p:nvSpPr>
        <p:spPr>
          <a:xfrm>
            <a:off x="7527560" y="2471040"/>
            <a:ext cx="841161" cy="743040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Aggregated Rollup T2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2417" y="3781200"/>
            <a:ext cx="1451462" cy="9276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</a:rPr>
              <a:t>Query Processor</a:t>
            </a:r>
            <a:endParaRPr lang="en-US" sz="1200" b="1" dirty="0">
              <a:solidFill>
                <a:srgbClr val="FFFFFF"/>
              </a:solidFill>
            </a:endParaRPr>
          </a:p>
        </p:txBody>
      </p:sp>
      <p:cxnSp>
        <p:nvCxnSpPr>
          <p:cNvPr id="18" name="Straight Arrow Connector 17"/>
          <p:cNvCxnSpPr>
            <a:endCxn id="9" idx="1"/>
          </p:cNvCxnSpPr>
          <p:nvPr/>
        </p:nvCxnSpPr>
        <p:spPr>
          <a:xfrm flipV="1">
            <a:off x="3317629" y="2769120"/>
            <a:ext cx="454788" cy="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317629" y="4243440"/>
            <a:ext cx="454788" cy="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3" idx="1"/>
          </p:cNvCxnSpPr>
          <p:nvPr/>
        </p:nvCxnSpPr>
        <p:spPr>
          <a:xfrm>
            <a:off x="5223879" y="2769120"/>
            <a:ext cx="30791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730295" y="3779640"/>
            <a:ext cx="2112023" cy="92760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FFFFFF"/>
                </a:solidFill>
              </a:rPr>
              <a:t>Streaming spout</a:t>
            </a:r>
            <a:endParaRPr lang="en-US" sz="1200" b="1" dirty="0">
              <a:solidFill>
                <a:srgbClr val="FFFFFF"/>
              </a:solidFill>
            </a:endParaRPr>
          </a:p>
        </p:txBody>
      </p:sp>
      <p:sp>
        <p:nvSpPr>
          <p:cNvPr id="22" name="Cloud 21"/>
          <p:cNvSpPr/>
          <p:nvPr/>
        </p:nvSpPr>
        <p:spPr>
          <a:xfrm>
            <a:off x="5702182" y="5201280"/>
            <a:ext cx="2902919" cy="91584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Custom Stream Processing Logic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endCxn id="21" idx="0"/>
          </p:cNvCxnSpPr>
          <p:nvPr/>
        </p:nvCxnSpPr>
        <p:spPr>
          <a:xfrm>
            <a:off x="7786307" y="3542400"/>
            <a:ext cx="0" cy="237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2"/>
          </p:cNvCxnSpPr>
          <p:nvPr/>
        </p:nvCxnSpPr>
        <p:spPr>
          <a:xfrm flipH="1">
            <a:off x="7663378" y="4707240"/>
            <a:ext cx="122929" cy="494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endCxn id="17" idx="3"/>
          </p:cNvCxnSpPr>
          <p:nvPr/>
        </p:nvCxnSpPr>
        <p:spPr>
          <a:xfrm rot="10800000" flipV="1">
            <a:off x="5223879" y="3542400"/>
            <a:ext cx="806604" cy="702600"/>
          </a:xfrm>
          <a:prstGeom prst="bentConnector3">
            <a:avLst>
              <a:gd name="adj1" fmla="val -141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Double Bracket 25"/>
          <p:cNvSpPr/>
          <p:nvPr/>
        </p:nvSpPr>
        <p:spPr>
          <a:xfrm rot="5400000">
            <a:off x="876389" y="1585289"/>
            <a:ext cx="398126" cy="1771502"/>
          </a:xfrm>
          <a:prstGeom prst="bracketPair">
            <a:avLst/>
          </a:prstGeom>
          <a:ln>
            <a:solidFill>
              <a:srgbClr val="1D141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319667" y="2358720"/>
            <a:ext cx="328307" cy="2246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82532" y="2358720"/>
            <a:ext cx="328307" cy="2246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045397" y="2358720"/>
            <a:ext cx="328307" cy="2246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408262" y="2358720"/>
            <a:ext cx="328307" cy="2246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115" y="1965878"/>
            <a:ext cx="2145056" cy="215444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>
              <a:buFont typeface="Arial"/>
              <a:buNone/>
            </a:pPr>
            <a:r>
              <a:rPr lang="en-US" sz="1400" b="1" dirty="0" smtClean="0"/>
              <a:t>Incoming Sample Strea</a:t>
            </a:r>
            <a:r>
              <a:rPr lang="en-US" sz="1400" b="1" dirty="0"/>
              <a:t>m</a:t>
            </a:r>
            <a:endParaRPr lang="en-US" sz="1400" b="1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223687" y="2791642"/>
            <a:ext cx="1725307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indent="0">
              <a:buFont typeface="Arial"/>
              <a:buNone/>
            </a:pPr>
            <a:r>
              <a:rPr lang="en-US" sz="1200" dirty="0" smtClean="0"/>
              <a:t>POST /feed/channel/data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887" y="4282273"/>
            <a:ext cx="1957892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buFont typeface="Arial"/>
              <a:buNone/>
            </a:pPr>
            <a:r>
              <a:rPr lang="en-US" sz="1200" dirty="0" smtClean="0"/>
              <a:t>GET /feed/</a:t>
            </a:r>
            <a:r>
              <a:rPr lang="en-US" sz="1200" dirty="0" err="1" smtClean="0"/>
              <a:t>channeldata?time</a:t>
            </a:r>
            <a:r>
              <a:rPr lang="en-US" sz="1200" dirty="0" smtClean="0"/>
              <a:t>=</a:t>
            </a:r>
            <a:r>
              <a:rPr lang="en-US" sz="1200" dirty="0" err="1" smtClean="0"/>
              <a:t>XXX&amp;range</a:t>
            </a:r>
            <a:r>
              <a:rPr lang="en-US" sz="1200" dirty="0" smtClean="0"/>
              <a:t>=YYY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86394" y="4170000"/>
            <a:ext cx="1998384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115" y="3779640"/>
            <a:ext cx="2015664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indent="0" algn="ctr">
              <a:buFont typeface="Arial"/>
              <a:buNone/>
            </a:pPr>
            <a:r>
              <a:rPr lang="en-US" sz="1400" b="1" dirty="0" smtClean="0"/>
              <a:t>Real-time Queries</a:t>
            </a:r>
          </a:p>
        </p:txBody>
      </p:sp>
    </p:spTree>
    <p:extLst>
      <p:ext uri="{BB962C8B-B14F-4D97-AF65-F5344CB8AC3E}">
        <p14:creationId xmlns:p14="http://schemas.microsoft.com/office/powerpoint/2010/main" val="180892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wallpaper.jpg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r="6335"/>
          <a:stretch>
            <a:fillRect/>
          </a:stretch>
        </p:blipFill>
        <p:spPr/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616857" y="1470918"/>
            <a:ext cx="7898954" cy="1812776"/>
          </a:xfrm>
        </p:spPr>
        <p:txBody>
          <a:bodyPr/>
          <a:lstStyle/>
          <a:p>
            <a:r>
              <a:rPr lang="en-US" dirty="0"/>
              <a:t>HVDF:</a:t>
            </a:r>
            <a:br>
              <a:rPr lang="en-US" dirty="0"/>
            </a:br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/10gen-labs/</a:t>
            </a:r>
            <a:r>
              <a:rPr lang="en-US" sz="2800" dirty="0" err="1"/>
              <a:t>hvdf</a:t>
            </a:r>
            <a:endParaRPr lang="en-US" sz="28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616857" y="3347733"/>
            <a:ext cx="7898954" cy="181277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cap="none" spc="-100" baseline="0">
                <a:solidFill>
                  <a:srgbClr val="FFFFFF"/>
                </a:solidFill>
                <a:effectLst/>
                <a:latin typeface="PT Sans"/>
                <a:ea typeface="+mj-ea"/>
                <a:cs typeface="PT Sans"/>
              </a:defRPr>
            </a:lvl1pPr>
          </a:lstStyle>
          <a:p>
            <a:r>
              <a:rPr lang="en-US" dirty="0" err="1" smtClean="0"/>
              <a:t>Hadoop</a:t>
            </a:r>
            <a:r>
              <a:rPr lang="en-US" dirty="0" smtClean="0"/>
              <a:t> Connector:</a:t>
            </a:r>
            <a:br>
              <a:rPr lang="en-US" dirty="0" smtClean="0"/>
            </a:br>
            <a:r>
              <a:rPr lang="en-US" sz="2800" dirty="0"/>
              <a:t>https://</a:t>
            </a:r>
            <a:r>
              <a:rPr lang="en-US" sz="2800" dirty="0" err="1"/>
              <a:t>github.com</a:t>
            </a:r>
            <a:r>
              <a:rPr lang="en-US" sz="2800" dirty="0"/>
              <a:t>/</a:t>
            </a:r>
            <a:r>
              <a:rPr lang="en-US" sz="2800" dirty="0" err="1"/>
              <a:t>mongodb</a:t>
            </a:r>
            <a:r>
              <a:rPr lang="en-US" sz="2800" dirty="0"/>
              <a:t>/mongo-</a:t>
            </a:r>
            <a:r>
              <a:rPr lang="en-US" sz="2800" dirty="0" err="1"/>
              <a:t>hadoop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754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Consulting Engineer, </a:t>
            </a:r>
            <a:r>
              <a:rPr lang="en-US" dirty="0" err="1" smtClean="0"/>
              <a:t>MongoDB</a:t>
            </a:r>
            <a:r>
              <a:rPr lang="en-US" dirty="0" smtClean="0"/>
              <a:t> Inc.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Bryan Reinero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MongoDBWorld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01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from our </a:t>
            </a:r>
            <a:r>
              <a:rPr lang="en-US" dirty="0"/>
              <a:t>data</a:t>
            </a:r>
          </a:p>
        </p:txBody>
      </p:sp>
      <p:pic>
        <p:nvPicPr>
          <p:cNvPr id="8" name="Picture 7" descr="trades_char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52" y="1452538"/>
            <a:ext cx="2626348" cy="19672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5838" y="4642563"/>
            <a:ext cx="5088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Real Time Traffic Dashboard</a:t>
            </a:r>
            <a:endParaRPr lang="en-US" sz="3200" dirty="0"/>
          </a:p>
        </p:txBody>
      </p:sp>
      <p:pic>
        <p:nvPicPr>
          <p:cNvPr id="2" name="Picture 1" descr="linar_regressio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56" y="1735940"/>
            <a:ext cx="3429000" cy="2374900"/>
          </a:xfrm>
          <a:prstGeom prst="rect">
            <a:avLst/>
          </a:prstGeom>
        </p:spPr>
      </p:pic>
      <p:pic>
        <p:nvPicPr>
          <p:cNvPr id="4" name="Picture 3" descr="dashboar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055" y="2192017"/>
            <a:ext cx="2975409" cy="223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4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Structure</a:t>
            </a:r>
            <a:endParaRPr lang="en-US" dirty="0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28403" y="1652084"/>
            <a:ext cx="7887195" cy="489300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70000"/>
              </a:lnSpc>
            </a:pPr>
            <a:r>
              <a:rPr lang="en-US" dirty="0"/>
              <a:t>{  _id: </a:t>
            </a:r>
            <a:r>
              <a:rPr lang="en-US" dirty="0" err="1"/>
              <a:t>ObjectId</a:t>
            </a:r>
            <a:r>
              <a:rPr lang="en-US" dirty="0"/>
              <a:t>("5382ccdd58db8b81730344e2"),</a:t>
            </a:r>
          </a:p>
          <a:p>
            <a:pPr>
              <a:lnSpc>
                <a:spcPct val="70000"/>
              </a:lnSpc>
            </a:pPr>
            <a:r>
              <a:rPr lang="en-US" dirty="0" err="1">
                <a:solidFill>
                  <a:schemeClr val="bg2"/>
                </a:solidFill>
              </a:rPr>
              <a:t>linkId</a:t>
            </a:r>
            <a:r>
              <a:rPr lang="en-US" dirty="0">
                <a:solidFill>
                  <a:schemeClr val="bg2"/>
                </a:solidFill>
              </a:rPr>
              <a:t>: 900006,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bg2"/>
                </a:solidFill>
              </a:rPr>
              <a:t>date: </a:t>
            </a:r>
            <a:r>
              <a:rPr lang="en-US" dirty="0" err="1">
                <a:solidFill>
                  <a:schemeClr val="bg2"/>
                </a:solidFill>
              </a:rPr>
              <a:t>ISODate</a:t>
            </a:r>
            <a:r>
              <a:rPr lang="en-US" dirty="0">
                <a:solidFill>
                  <a:schemeClr val="bg2"/>
                </a:solidFill>
              </a:rPr>
              <a:t>("2014-03-12T17:00:00Z")</a:t>
            </a:r>
            <a:r>
              <a:rPr lang="en-US" dirty="0"/>
              <a:t>,</a:t>
            </a:r>
          </a:p>
          <a:p>
            <a:pPr>
              <a:lnSpc>
                <a:spcPct val="70000"/>
              </a:lnSpc>
            </a:pPr>
            <a:r>
              <a:rPr lang="en-US" dirty="0"/>
              <a:t>data: [</a:t>
            </a:r>
          </a:p>
          <a:p>
            <a:pPr>
              <a:lnSpc>
                <a:spcPct val="70000"/>
              </a:lnSpc>
            </a:pPr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pPr>
              <a:lnSpc>
                <a:spcPct val="70000"/>
              </a:lnSpc>
            </a:pPr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pPr>
              <a:lnSpc>
                <a:spcPct val="70000"/>
              </a:lnSpc>
            </a:pPr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pPr>
              <a:lnSpc>
                <a:spcPct val="70000"/>
              </a:lnSpc>
            </a:pPr>
            <a:r>
              <a:rPr lang="en-US" dirty="0"/>
              <a:t>      ...</a:t>
            </a:r>
          </a:p>
          <a:p>
            <a:pPr>
              <a:lnSpc>
                <a:spcPct val="70000"/>
              </a:lnSpc>
            </a:pPr>
            <a:r>
              <a:rPr lang="en-US" dirty="0"/>
              <a:t>  ],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  conditions: {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      status: "</a:t>
            </a:r>
            <a:r>
              <a:rPr lang="en-US" dirty="0"/>
              <a:t>Snow / Ice Conditions</a:t>
            </a:r>
            <a:r>
              <a:rPr lang="en-US" dirty="0" smtClean="0"/>
              <a:t>",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      pavement: "</a:t>
            </a:r>
            <a:r>
              <a:rPr lang="en-US" dirty="0"/>
              <a:t>Icy Spots</a:t>
            </a:r>
            <a:r>
              <a:rPr lang="en-US" dirty="0" smtClean="0"/>
              <a:t>",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      weather: "</a:t>
            </a:r>
            <a:r>
              <a:rPr lang="en-US" dirty="0"/>
              <a:t>Light Snow</a:t>
            </a:r>
            <a:r>
              <a:rPr lang="en-US" dirty="0" smtClean="0"/>
              <a:t>"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  }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546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Document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42606" y="1743426"/>
            <a:ext cx="3801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Compound, unique</a:t>
            </a:r>
          </a:p>
          <a:p>
            <a:r>
              <a:rPr lang="en-US" sz="3200" dirty="0" smtClean="0">
                <a:solidFill>
                  <a:schemeClr val="accent1"/>
                </a:solidFill>
              </a:rPr>
              <a:t>Index identifies the</a:t>
            </a:r>
          </a:p>
          <a:p>
            <a:r>
              <a:rPr lang="en-US" sz="3200" dirty="0" smtClean="0">
                <a:solidFill>
                  <a:schemeClr val="accent1"/>
                </a:solidFill>
              </a:rPr>
              <a:t>Individual document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79634" y="2134180"/>
            <a:ext cx="451856" cy="292388"/>
          </a:xfrm>
          <a:prstGeom prst="straightConnector1">
            <a:avLst/>
          </a:prstGeom>
          <a:ln w="31750">
            <a:solidFill>
              <a:schemeClr val="accent1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698930" y="2134180"/>
            <a:ext cx="2332560" cy="0"/>
          </a:xfrm>
          <a:prstGeom prst="straightConnector1">
            <a:avLst/>
          </a:prstGeom>
          <a:ln w="31750">
            <a:solidFill>
              <a:srgbClr val="6BA342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"/>
          <p:cNvSpPr>
            <a:spLocks noGrp="1"/>
          </p:cNvSpPr>
          <p:nvPr>
            <p:ph idx="1"/>
          </p:nvPr>
        </p:nvSpPr>
        <p:spPr>
          <a:xfrm>
            <a:off x="628403" y="1639509"/>
            <a:ext cx="7887195" cy="489300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70000"/>
              </a:lnSpc>
            </a:pPr>
            <a:r>
              <a:rPr lang="en-US" dirty="0"/>
              <a:t>{  _id: </a:t>
            </a:r>
            <a:r>
              <a:rPr lang="en-US" dirty="0" err="1"/>
              <a:t>ObjectId</a:t>
            </a:r>
            <a:r>
              <a:rPr lang="en-US" dirty="0"/>
              <a:t>("5382ccdd58db8b81730344e2"),</a:t>
            </a:r>
          </a:p>
          <a:p>
            <a:pPr>
              <a:lnSpc>
                <a:spcPct val="70000"/>
              </a:lnSpc>
            </a:pPr>
            <a:r>
              <a:rPr lang="en-US" dirty="0" err="1">
                <a:solidFill>
                  <a:srgbClr val="6BA342"/>
                </a:solidFill>
              </a:rPr>
              <a:t>linkId</a:t>
            </a:r>
            <a:r>
              <a:rPr lang="en-US" dirty="0">
                <a:solidFill>
                  <a:srgbClr val="6BA342"/>
                </a:solidFill>
              </a:rPr>
              <a:t>: 900006</a:t>
            </a:r>
            <a:r>
              <a:rPr lang="en-US" dirty="0"/>
              <a:t>,</a:t>
            </a:r>
          </a:p>
          <a:p>
            <a:pPr>
              <a:lnSpc>
                <a:spcPct val="70000"/>
              </a:lnSpc>
            </a:pPr>
            <a:r>
              <a:rPr lang="en-US" dirty="0">
                <a:solidFill>
                  <a:schemeClr val="accent1"/>
                </a:solidFill>
              </a:rPr>
              <a:t>date: </a:t>
            </a:r>
            <a:r>
              <a:rPr lang="en-US" dirty="0" err="1">
                <a:solidFill>
                  <a:schemeClr val="accent1"/>
                </a:solidFill>
              </a:rPr>
              <a:t>ISODate</a:t>
            </a:r>
            <a:r>
              <a:rPr lang="en-US" dirty="0">
                <a:solidFill>
                  <a:schemeClr val="accent1"/>
                </a:solidFill>
              </a:rPr>
              <a:t>("2014-03-12T17:00:00Z")</a:t>
            </a:r>
            <a:r>
              <a:rPr lang="en-US" dirty="0"/>
              <a:t>,</a:t>
            </a:r>
          </a:p>
          <a:p>
            <a:pPr>
              <a:lnSpc>
                <a:spcPct val="70000"/>
              </a:lnSpc>
            </a:pPr>
            <a:r>
              <a:rPr lang="en-US" dirty="0"/>
              <a:t>data: [</a:t>
            </a:r>
          </a:p>
          <a:p>
            <a:pPr>
              <a:lnSpc>
                <a:spcPct val="70000"/>
              </a:lnSpc>
            </a:pPr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pPr>
              <a:lnSpc>
                <a:spcPct val="70000"/>
              </a:lnSpc>
            </a:pPr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pPr>
              <a:lnSpc>
                <a:spcPct val="70000"/>
              </a:lnSpc>
            </a:pPr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pPr>
              <a:lnSpc>
                <a:spcPct val="70000"/>
              </a:lnSpc>
            </a:pPr>
            <a:r>
              <a:rPr lang="en-US" dirty="0"/>
              <a:t>      ...</a:t>
            </a:r>
          </a:p>
          <a:p>
            <a:pPr>
              <a:lnSpc>
                <a:spcPct val="70000"/>
              </a:lnSpc>
            </a:pPr>
            <a:r>
              <a:rPr lang="en-US" dirty="0"/>
              <a:t>  ],</a:t>
            </a:r>
          </a:p>
          <a:p>
            <a:pPr>
              <a:lnSpc>
                <a:spcPct val="70000"/>
              </a:lnSpc>
            </a:pPr>
            <a:r>
              <a:rPr lang="en-US" dirty="0"/>
              <a:t>  conditions: {</a:t>
            </a:r>
          </a:p>
          <a:p>
            <a:pPr>
              <a:lnSpc>
                <a:spcPct val="70000"/>
              </a:lnSpc>
            </a:pPr>
            <a:r>
              <a:rPr lang="en-US" dirty="0"/>
              <a:t>      status: "Snow / Ice Conditions",</a:t>
            </a:r>
          </a:p>
          <a:p>
            <a:pPr>
              <a:lnSpc>
                <a:spcPct val="70000"/>
              </a:lnSpc>
            </a:pPr>
            <a:r>
              <a:rPr lang="en-US" dirty="0"/>
              <a:t>      pavement: "Icy Spots",</a:t>
            </a:r>
          </a:p>
          <a:p>
            <a:pPr>
              <a:lnSpc>
                <a:spcPct val="70000"/>
              </a:lnSpc>
            </a:pPr>
            <a:r>
              <a:rPr lang="en-US" dirty="0"/>
              <a:t>      weather: "Light Snow"</a:t>
            </a:r>
          </a:p>
          <a:p>
            <a:pPr>
              <a:lnSpc>
                <a:spcPct val="70000"/>
              </a:lnSpc>
            </a:pPr>
            <a:r>
              <a:rPr lang="en-US" dirty="0"/>
              <a:t>  }</a:t>
            </a:r>
          </a:p>
          <a:p>
            <a:pPr>
              <a:lnSpc>
                <a:spcPct val="70000"/>
              </a:lnSpc>
            </a:pPr>
            <a:r>
              <a:rPr lang="en-US" dirty="0" smtClean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84768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Document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42606" y="2134178"/>
            <a:ext cx="38188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1"/>
                </a:solidFill>
              </a:rPr>
              <a:t>Saves an extra index</a:t>
            </a:r>
            <a:endParaRPr lang="en-US" sz="3200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/>
          <p:cNvCxnSpPr>
            <a:stCxn id="4" idx="1"/>
          </p:cNvCxnSpPr>
          <p:nvPr/>
        </p:nvCxnSpPr>
        <p:spPr>
          <a:xfrm flipH="1" flipV="1">
            <a:off x="3443884" y="1880494"/>
            <a:ext cx="1698722" cy="546072"/>
          </a:xfrm>
          <a:prstGeom prst="straightConnector1">
            <a:avLst/>
          </a:prstGeom>
          <a:ln w="31750">
            <a:solidFill>
              <a:schemeClr val="accent1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628403" y="1652084"/>
            <a:ext cx="7887195" cy="48930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{  </a:t>
            </a:r>
            <a:r>
              <a:rPr lang="en-US" dirty="0">
                <a:solidFill>
                  <a:srgbClr val="6BA342"/>
                </a:solidFill>
              </a:rPr>
              <a:t>_id: </a:t>
            </a:r>
            <a:r>
              <a:rPr lang="en-US" dirty="0" smtClean="0">
                <a:solidFill>
                  <a:srgbClr val="6BA342"/>
                </a:solidFill>
              </a:rPr>
              <a:t>“900006:14031217”</a:t>
            </a:r>
            <a:r>
              <a:rPr lang="en-US" dirty="0" smtClean="0"/>
              <a:t>, </a:t>
            </a:r>
          </a:p>
          <a:p>
            <a:r>
              <a:rPr lang="en-US" dirty="0" smtClean="0"/>
              <a:t>data</a:t>
            </a:r>
            <a:r>
              <a:rPr lang="en-US" dirty="0"/>
              <a:t>: [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...</a:t>
            </a:r>
          </a:p>
          <a:p>
            <a:r>
              <a:rPr lang="en-US" dirty="0"/>
              <a:t>  ],</a:t>
            </a:r>
          </a:p>
          <a:p>
            <a:pPr>
              <a:lnSpc>
                <a:spcPct val="70000"/>
              </a:lnSpc>
            </a:pPr>
            <a:r>
              <a:rPr lang="en-US" dirty="0"/>
              <a:t>  conditions: {</a:t>
            </a:r>
          </a:p>
          <a:p>
            <a:pPr>
              <a:lnSpc>
                <a:spcPct val="70000"/>
              </a:lnSpc>
            </a:pPr>
            <a:r>
              <a:rPr lang="en-US" dirty="0"/>
              <a:t>      status: "Snow / Ice Conditions",</a:t>
            </a:r>
          </a:p>
          <a:p>
            <a:pPr>
              <a:lnSpc>
                <a:spcPct val="70000"/>
              </a:lnSpc>
            </a:pPr>
            <a:r>
              <a:rPr lang="en-US" dirty="0"/>
              <a:t>      pavement: "Icy Spots",</a:t>
            </a:r>
          </a:p>
          <a:p>
            <a:pPr>
              <a:lnSpc>
                <a:spcPct val="70000"/>
              </a:lnSpc>
            </a:pPr>
            <a:r>
              <a:rPr lang="en-US" dirty="0"/>
              <a:t>      weather: "Light Snow"</a:t>
            </a:r>
          </a:p>
          <a:p>
            <a:pPr>
              <a:lnSpc>
                <a:spcPct val="70000"/>
              </a:lnSpc>
            </a:pPr>
            <a:r>
              <a:rPr lang="en-US" dirty="0"/>
              <a:t>  }</a:t>
            </a:r>
          </a:p>
          <a:p>
            <a:r>
              <a:rPr lang="en-US" dirty="0" smtClean="0"/>
              <a:t>}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767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403" y="1652084"/>
            <a:ext cx="7887195" cy="489300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{  </a:t>
            </a:r>
            <a:r>
              <a:rPr lang="en-US" dirty="0">
                <a:solidFill>
                  <a:srgbClr val="6BA342"/>
                </a:solidFill>
              </a:rPr>
              <a:t>_id: </a:t>
            </a:r>
            <a:r>
              <a:rPr lang="en-US" dirty="0" smtClean="0">
                <a:solidFill>
                  <a:srgbClr val="6BA342"/>
                </a:solidFill>
              </a:rPr>
              <a:t>“900006</a:t>
            </a:r>
            <a:r>
              <a:rPr lang="en-US" dirty="0">
                <a:solidFill>
                  <a:srgbClr val="6BA342"/>
                </a:solidFill>
              </a:rPr>
              <a:t>:14031217”</a:t>
            </a:r>
            <a:r>
              <a:rPr lang="en-US" dirty="0" smtClean="0"/>
              <a:t>, </a:t>
            </a:r>
          </a:p>
          <a:p>
            <a:r>
              <a:rPr lang="en-US" dirty="0" smtClean="0"/>
              <a:t>data</a:t>
            </a:r>
            <a:r>
              <a:rPr lang="en-US" dirty="0"/>
              <a:t>: [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{ speed: </a:t>
            </a:r>
            <a:r>
              <a:rPr lang="en-US" dirty="0" err="1"/>
              <a:t>NaN</a:t>
            </a:r>
            <a:r>
              <a:rPr lang="en-US" dirty="0"/>
              <a:t>, time: </a:t>
            </a:r>
            <a:r>
              <a:rPr lang="en-US" dirty="0" err="1"/>
              <a:t>NaN</a:t>
            </a:r>
            <a:r>
              <a:rPr lang="en-US" dirty="0"/>
              <a:t> },</a:t>
            </a:r>
          </a:p>
          <a:p>
            <a:r>
              <a:rPr lang="en-US" dirty="0"/>
              <a:t>      ...</a:t>
            </a:r>
          </a:p>
          <a:p>
            <a:r>
              <a:rPr lang="en-US" dirty="0"/>
              <a:t>  ],</a:t>
            </a:r>
          </a:p>
          <a:p>
            <a:pPr>
              <a:lnSpc>
                <a:spcPct val="70000"/>
              </a:lnSpc>
            </a:pPr>
            <a:r>
              <a:rPr lang="en-US" dirty="0"/>
              <a:t>  conditions: {</a:t>
            </a:r>
          </a:p>
          <a:p>
            <a:pPr>
              <a:lnSpc>
                <a:spcPct val="70000"/>
              </a:lnSpc>
            </a:pPr>
            <a:r>
              <a:rPr lang="en-US" dirty="0"/>
              <a:t>      status: "Snow / Ice Conditions",</a:t>
            </a:r>
          </a:p>
          <a:p>
            <a:pPr>
              <a:lnSpc>
                <a:spcPct val="70000"/>
              </a:lnSpc>
            </a:pPr>
            <a:r>
              <a:rPr lang="en-US" dirty="0"/>
              <a:t>      pavement: "Icy Spots",</a:t>
            </a:r>
          </a:p>
          <a:p>
            <a:pPr>
              <a:lnSpc>
                <a:spcPct val="70000"/>
              </a:lnSpc>
            </a:pPr>
            <a:r>
              <a:rPr lang="en-US" dirty="0"/>
              <a:t>      weather: "Light Snow"</a:t>
            </a:r>
          </a:p>
          <a:p>
            <a:pPr>
              <a:lnSpc>
                <a:spcPct val="70000"/>
              </a:lnSpc>
            </a:pPr>
            <a:r>
              <a:rPr lang="en-US" dirty="0"/>
              <a:t>  }</a:t>
            </a:r>
          </a:p>
          <a:p>
            <a:r>
              <a:rPr lang="en-US" dirty="0" smtClean="0"/>
              <a:t>}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Document Structure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42606" y="2134178"/>
            <a:ext cx="304442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Range queries:</a:t>
            </a:r>
          </a:p>
          <a:p>
            <a:r>
              <a:rPr lang="en-US" sz="3200" dirty="0" smtClean="0">
                <a:solidFill>
                  <a:srgbClr val="FFFFFF"/>
                </a:solidFill>
              </a:rPr>
              <a:t>/^</a:t>
            </a:r>
            <a:r>
              <a:rPr lang="en-US" sz="3200" dirty="0">
                <a:solidFill>
                  <a:srgbClr val="FFFFFF"/>
                </a:solidFill>
              </a:rPr>
              <a:t>900006</a:t>
            </a:r>
            <a:r>
              <a:rPr lang="en-US" sz="3200" dirty="0" smtClean="0">
                <a:solidFill>
                  <a:srgbClr val="FFFFFF"/>
                </a:solidFill>
              </a:rPr>
              <a:t>:1403/</a:t>
            </a:r>
          </a:p>
          <a:p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smtClean="0">
                <a:solidFill>
                  <a:schemeClr val="accent3"/>
                </a:solidFill>
              </a:rPr>
              <a:t>Regex must be </a:t>
            </a:r>
          </a:p>
          <a:p>
            <a:r>
              <a:rPr lang="en-US" sz="3200" dirty="0" smtClean="0">
                <a:solidFill>
                  <a:schemeClr val="accent3"/>
                </a:solidFill>
              </a:rPr>
              <a:t>left-anchored &amp;</a:t>
            </a:r>
          </a:p>
          <a:p>
            <a:r>
              <a:rPr lang="en-US" sz="3200" dirty="0">
                <a:solidFill>
                  <a:schemeClr val="accent3"/>
                </a:solidFill>
              </a:rPr>
              <a:t>c</a:t>
            </a:r>
            <a:r>
              <a:rPr lang="en-US" sz="3200" dirty="0" smtClean="0">
                <a:solidFill>
                  <a:schemeClr val="accent3"/>
                </a:solidFill>
              </a:rPr>
              <a:t>ase-sensitive</a:t>
            </a:r>
            <a:endParaRPr lang="en-US" sz="3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75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mmunityPOTX_3">
  <a:themeElements>
    <a:clrScheme name="Custom 3">
      <a:dk1>
        <a:srgbClr val="3A281E"/>
      </a:dk1>
      <a:lt1>
        <a:srgbClr val="EAEAEA"/>
      </a:lt1>
      <a:dk2>
        <a:srgbClr val="A3A3A3"/>
      </a:dk2>
      <a:lt2>
        <a:srgbClr val="FFFFFF"/>
      </a:lt2>
      <a:accent1>
        <a:srgbClr val="6BA342"/>
      </a:accent1>
      <a:accent2>
        <a:srgbClr val="ECD898"/>
      </a:accent2>
      <a:accent3>
        <a:srgbClr val="F05222"/>
      </a:accent3>
      <a:accent4>
        <a:srgbClr val="7271B4"/>
      </a:accent4>
      <a:accent5>
        <a:srgbClr val="4E3629"/>
      </a:accent5>
      <a:accent6>
        <a:srgbClr val="157FF4"/>
      </a:accent6>
      <a:hlink>
        <a:srgbClr val="6BA539"/>
      </a:hlink>
      <a:folHlink>
        <a:srgbClr val="615F5E"/>
      </a:folHlink>
    </a:clrScheme>
    <a:fontScheme name="Office 2">
      <a:majorFont>
        <a:latin typeface="PT 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T 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3366FF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CommunityPOTX_3.potx</Template>
  <TotalTime>13554</TotalTime>
  <Words>3579</Words>
  <Application>Microsoft Macintosh PowerPoint</Application>
  <PresentationFormat>On-screen Show (4:3)</PresentationFormat>
  <Paragraphs>643</Paragraphs>
  <Slides>47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CommunityPOTX_3</vt:lpstr>
      <vt:lpstr>Time Series Data- Part 2 Aggregations in Action</vt:lpstr>
      <vt:lpstr>Real Time Traffic Data Project</vt:lpstr>
      <vt:lpstr>What we want from our data</vt:lpstr>
      <vt:lpstr>What we want from our data</vt:lpstr>
      <vt:lpstr>What we want from our data</vt:lpstr>
      <vt:lpstr>Document Structure</vt:lpstr>
      <vt:lpstr>Sample Document Structure</vt:lpstr>
      <vt:lpstr>Sample Document Structure</vt:lpstr>
      <vt:lpstr>Sample Document Structure</vt:lpstr>
      <vt:lpstr>Sample Document Structure</vt:lpstr>
      <vt:lpstr>Charts</vt:lpstr>
      <vt:lpstr>Rollups</vt:lpstr>
      <vt:lpstr>Document retention</vt:lpstr>
      <vt:lpstr>Analysis with The Aggregation Framework</vt:lpstr>
      <vt:lpstr>Pipelining operations</vt:lpstr>
      <vt:lpstr>Pipelining operations</vt:lpstr>
      <vt:lpstr>What is the average speed for a given road segment?</vt:lpstr>
      <vt:lpstr>What is the average speed for a given road segment?</vt:lpstr>
      <vt:lpstr>What is the average speed for a given road segment?</vt:lpstr>
      <vt:lpstr>What is the average speed for a given road segment?</vt:lpstr>
      <vt:lpstr>What is the average speed for a given road segment?</vt:lpstr>
      <vt:lpstr>More Sophisticated Pipelines:  average speed with variance</vt:lpstr>
      <vt:lpstr>Historic Analysis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MapReduce</vt:lpstr>
      <vt:lpstr>Results</vt:lpstr>
      <vt:lpstr>Processing Large Data Sets</vt:lpstr>
      <vt:lpstr>Benefits of the Hadoop Connector</vt:lpstr>
      <vt:lpstr>Real-time Dashboard</vt:lpstr>
      <vt:lpstr>Current Real-Time Conditions</vt:lpstr>
      <vt:lpstr>Current Real-Time Conditions</vt:lpstr>
      <vt:lpstr>Current Real-Time Conditions</vt:lpstr>
      <vt:lpstr>Maintaining the current conditions</vt:lpstr>
      <vt:lpstr>Putting it all together</vt:lpstr>
      <vt:lpstr>Patterns common to time series data:</vt:lpstr>
      <vt:lpstr>Patterns common to time series data:</vt:lpstr>
      <vt:lpstr>HVDF: Reference Implementation</vt:lpstr>
      <vt:lpstr>HVDF: https://github.com/10gen-labs/hvdf</vt:lpstr>
      <vt:lpstr>Thank You</vt:lpstr>
    </vt:vector>
  </TitlesOfParts>
  <Company>10gen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Peters</dc:creator>
  <cp:lastModifiedBy>Bryan Reinero</cp:lastModifiedBy>
  <cp:revision>315</cp:revision>
  <dcterms:created xsi:type="dcterms:W3CDTF">2012-10-15T15:09:50Z</dcterms:created>
  <dcterms:modified xsi:type="dcterms:W3CDTF">2014-06-24T15:26:58Z</dcterms:modified>
</cp:coreProperties>
</file>